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5143500" cx="9144000"/>
  <p:notesSz cx="6858000" cy="9144000"/>
  <p:embeddedFontLst>
    <p:embeddedFont>
      <p:font typeface="Raleway"/>
      <p:regular r:id="rId44"/>
      <p:bold r:id="rId45"/>
      <p:italic r:id="rId46"/>
      <p:boldItalic r:id="rId47"/>
    </p:embeddedFont>
    <p:embeddedFont>
      <p:font typeface="Roboto"/>
      <p:regular r:id="rId48"/>
      <p:bold r:id="rId49"/>
      <p:italic r:id="rId50"/>
      <p:boldItalic r:id="rId51"/>
    </p:embeddedFont>
    <p:embeddedFont>
      <p:font typeface="Lato"/>
      <p:regular r:id="rId52"/>
      <p:bold r:id="rId53"/>
      <p:italic r:id="rId54"/>
      <p:boldItalic r:id="rId55"/>
    </p:embeddedFont>
    <p:embeddedFont>
      <p:font typeface="Raleway Medium"/>
      <p:regular r:id="rId56"/>
      <p:bold r:id="rId57"/>
      <p:italic r:id="rId58"/>
      <p:boldItalic r:id="rId5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EE4D11D-A9F5-4E74-B873-2CBDA88C2F60}">
  <a:tblStyle styleId="{FEE4D11D-A9F5-4E74-B873-2CBDA88C2F6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font" Target="fonts/Raleway-regular.fntdata"/><Relationship Id="rId43" Type="http://schemas.openxmlformats.org/officeDocument/2006/relationships/slide" Target="slides/slide38.xml"/><Relationship Id="rId46" Type="http://schemas.openxmlformats.org/officeDocument/2006/relationships/font" Target="fonts/Raleway-italic.fntdata"/><Relationship Id="rId45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Roboto-regular.fntdata"/><Relationship Id="rId47" Type="http://schemas.openxmlformats.org/officeDocument/2006/relationships/font" Target="fonts/Raleway-boldItalic.fntdata"/><Relationship Id="rId49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Roboto-boldItalic.fntdata"/><Relationship Id="rId50" Type="http://schemas.openxmlformats.org/officeDocument/2006/relationships/font" Target="fonts/Roboto-italic.fntdata"/><Relationship Id="rId53" Type="http://schemas.openxmlformats.org/officeDocument/2006/relationships/font" Target="fonts/Lato-bold.fntdata"/><Relationship Id="rId52" Type="http://schemas.openxmlformats.org/officeDocument/2006/relationships/font" Target="fonts/Lato-regular.fntdata"/><Relationship Id="rId11" Type="http://schemas.openxmlformats.org/officeDocument/2006/relationships/slide" Target="slides/slide6.xml"/><Relationship Id="rId55" Type="http://schemas.openxmlformats.org/officeDocument/2006/relationships/font" Target="fonts/Lato-boldItalic.fntdata"/><Relationship Id="rId10" Type="http://schemas.openxmlformats.org/officeDocument/2006/relationships/slide" Target="slides/slide5.xml"/><Relationship Id="rId54" Type="http://schemas.openxmlformats.org/officeDocument/2006/relationships/font" Target="fonts/Lato-italic.fntdata"/><Relationship Id="rId13" Type="http://schemas.openxmlformats.org/officeDocument/2006/relationships/slide" Target="slides/slide8.xml"/><Relationship Id="rId57" Type="http://schemas.openxmlformats.org/officeDocument/2006/relationships/font" Target="fonts/RalewayMedium-bold.fntdata"/><Relationship Id="rId12" Type="http://schemas.openxmlformats.org/officeDocument/2006/relationships/slide" Target="slides/slide7.xml"/><Relationship Id="rId56" Type="http://schemas.openxmlformats.org/officeDocument/2006/relationships/font" Target="fonts/RalewayMedium-regular.fntdata"/><Relationship Id="rId15" Type="http://schemas.openxmlformats.org/officeDocument/2006/relationships/slide" Target="slides/slide10.xml"/><Relationship Id="rId59" Type="http://schemas.openxmlformats.org/officeDocument/2006/relationships/font" Target="fonts/RalewayMedium-boldItalic.fntdata"/><Relationship Id="rId14" Type="http://schemas.openxmlformats.org/officeDocument/2006/relationships/slide" Target="slides/slide9.xml"/><Relationship Id="rId58" Type="http://schemas.openxmlformats.org/officeDocument/2006/relationships/font" Target="fonts/RalewayMedium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cb9a0b07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cb9a0b07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866bb8295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866bb829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866bb8295f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866bb8295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66bb8295f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66bb8295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Path needs to be chosen.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866bb8295f_0_5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866bb8295f_0_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866bb8295f_0_8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866bb8295f_0_8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866bb8295f_0_5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866bb8295f_0_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8c31d90c95_1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8c31d90c95_1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8c31d90c95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8c31d90c95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Path needs to be chosen.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866bb8295f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866bb8295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866bb8295f_0_6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866bb8295f_0_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866bb8295f_0_4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866bb8295f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866bb8295f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866bb8295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8c31d90c95_1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8c31d90c95_1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8c31d90c95_1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8c31d90c95_1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8c31d90c95_1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8c31d90c95_1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8c31d90c95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8c31d90c95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Path needs to be chosen.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866bb8295f_0_8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866bb8295f_0_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8c31d90c95_1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8c31d90c95_1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8c9febf95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8c9febf95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8c31d90c95_1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8c31d90c95_1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8c31d90c95_1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8c31d90c95_1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Path needs to be chosen.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866bb8295f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866bb8295f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866bb8295f_0_8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866bb8295f_0_8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8c31d90c9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8c31d90c9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8c31d90c95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8c31d90c95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8c31d90c95_1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8c31d90c95_1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Path needs to be chosen.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8c31d90c95_1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8c31d90c95_1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866bb8295f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866bb8295f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8c31d90c95_1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8c31d90c95_1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8c31d90c95_1_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8c31d90c95_1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866bb8295f_0_4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866bb8295f_0_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8c31d90c95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8c31d90c95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8c31d90c95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8c31d90c95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8c31d90c95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8c31d90c95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866bb8295f_0_4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866bb8295f_0_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8c31d90c95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8c31d90c95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8c31d90c95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8c31d90c95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0.png"/><Relationship Id="rId6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Relationship Id="rId4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image" Target="../media/image1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Relationship Id="rId4" Type="http://schemas.openxmlformats.org/officeDocument/2006/relationships/hyperlink" Target="http://www.cmlinks.com/pub/dp/dp40147.pdf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.png"/><Relationship Id="rId4" Type="http://schemas.openxmlformats.org/officeDocument/2006/relationships/hyperlink" Target="https://www.sec.gov/Archives/edgar/data/1125914/000104746909000513/a2190140zs-1.htm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3.png"/><Relationship Id="rId4" Type="http://schemas.openxmlformats.org/officeDocument/2006/relationships/image" Target="../media/image21.png"/><Relationship Id="rId10" Type="http://schemas.openxmlformats.org/officeDocument/2006/relationships/hyperlink" Target="https://knowledge.insead.edu/node/4834/pdf" TargetMode="External"/><Relationship Id="rId9" Type="http://schemas.openxmlformats.org/officeDocument/2006/relationships/hyperlink" Target="https://www.sec.gov/Archives/edgar/data/1125914/000104746909000513/a2190140zs-1.htm" TargetMode="External"/><Relationship Id="rId5" Type="http://schemas.openxmlformats.org/officeDocument/2006/relationships/image" Target="../media/image25.png"/><Relationship Id="rId6" Type="http://schemas.openxmlformats.org/officeDocument/2006/relationships/image" Target="../media/image27.png"/><Relationship Id="rId7" Type="http://schemas.openxmlformats.org/officeDocument/2006/relationships/hyperlink" Target="https://stratechery.com/" TargetMode="External"/><Relationship Id="rId8" Type="http://schemas.openxmlformats.org/officeDocument/2006/relationships/hyperlink" Target="http://www.cmlinks.com/pub/dp/dp40147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 Launch </a:t>
            </a:r>
            <a:endParaRPr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Hosted by </a:t>
            </a:r>
            <a:r>
              <a:rPr b="1" lang="en" sz="2400"/>
              <a:t>Product Tank Pune</a:t>
            </a:r>
            <a:endParaRPr b="1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“How does one find a wife? Without a matchmaker one does not.”</a:t>
            </a:r>
            <a:endParaRPr sz="2500"/>
          </a:p>
        </p:txBody>
      </p:sp>
      <p:sp>
        <p:nvSpPr>
          <p:cNvPr id="74" name="Google Shape;74;p14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Confucius </a:t>
            </a:r>
            <a:endParaRPr/>
          </a:p>
        </p:txBody>
      </p:sp>
      <p:sp>
        <p:nvSpPr>
          <p:cNvPr id="75" name="Google Shape;75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-74075"/>
            <a:ext cx="5094126" cy="52422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7" name="Google Shape;77;p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How do you maximize your launch success &amp; bring order in the chaos?</a:t>
            </a:r>
            <a:endParaRPr sz="2400"/>
          </a:p>
        </p:txBody>
      </p:sp>
      <p:sp>
        <p:nvSpPr>
          <p:cNvPr id="83" name="Google Shape;83;p15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Launching a product requires collaboration &amp; coordination with multiple stakeholders at all times?</a:t>
            </a:r>
            <a:endParaRPr sz="1800"/>
          </a:p>
        </p:txBody>
      </p:sp>
      <p:sp>
        <p:nvSpPr>
          <p:cNvPr id="84" name="Google Shape;84;p1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" name="Google Shape;85;p15"/>
          <p:cNvSpPr/>
          <p:nvPr/>
        </p:nvSpPr>
        <p:spPr>
          <a:xfrm>
            <a:off x="6196900" y="2082075"/>
            <a:ext cx="1645800" cy="7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 Success?</a:t>
            </a:r>
            <a:endParaRPr/>
          </a:p>
        </p:txBody>
      </p:sp>
      <p:sp>
        <p:nvSpPr>
          <p:cNvPr id="86" name="Google Shape;86;p15"/>
          <p:cNvSpPr/>
          <p:nvPr/>
        </p:nvSpPr>
        <p:spPr>
          <a:xfrm>
            <a:off x="4662225" y="1016475"/>
            <a:ext cx="1370100" cy="7572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Process?</a:t>
            </a:r>
            <a:endParaRPr/>
          </a:p>
        </p:txBody>
      </p:sp>
      <p:sp>
        <p:nvSpPr>
          <p:cNvPr id="87" name="Google Shape;87;p15"/>
          <p:cNvSpPr/>
          <p:nvPr/>
        </p:nvSpPr>
        <p:spPr>
          <a:xfrm>
            <a:off x="6608675" y="642200"/>
            <a:ext cx="1370100" cy="757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Strategic Decisions</a:t>
            </a:r>
            <a:endParaRPr/>
          </a:p>
        </p:txBody>
      </p:sp>
      <p:sp>
        <p:nvSpPr>
          <p:cNvPr id="88" name="Google Shape;88;p15"/>
          <p:cNvSpPr/>
          <p:nvPr/>
        </p:nvSpPr>
        <p:spPr>
          <a:xfrm>
            <a:off x="7452375" y="3257375"/>
            <a:ext cx="1370100" cy="7572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Positioning?</a:t>
            </a:r>
            <a:endParaRPr sz="1200"/>
          </a:p>
        </p:txBody>
      </p:sp>
      <p:sp>
        <p:nvSpPr>
          <p:cNvPr id="89" name="Google Shape;89;p15"/>
          <p:cNvSpPr/>
          <p:nvPr/>
        </p:nvSpPr>
        <p:spPr>
          <a:xfrm>
            <a:off x="5144100" y="3257375"/>
            <a:ext cx="1370100" cy="7572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Support?</a:t>
            </a:r>
            <a:endParaRPr/>
          </a:p>
        </p:txBody>
      </p:sp>
      <p:cxnSp>
        <p:nvCxnSpPr>
          <p:cNvPr id="90" name="Google Shape;90;p15"/>
          <p:cNvCxnSpPr>
            <a:endCxn id="85" idx="1"/>
          </p:cNvCxnSpPr>
          <p:nvPr/>
        </p:nvCxnSpPr>
        <p:spPr>
          <a:xfrm>
            <a:off x="5347300" y="1773675"/>
            <a:ext cx="849600" cy="6870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" name="Google Shape;91;p15"/>
          <p:cNvCxnSpPr>
            <a:endCxn id="85" idx="0"/>
          </p:cNvCxnSpPr>
          <p:nvPr/>
        </p:nvCxnSpPr>
        <p:spPr>
          <a:xfrm rot="5400000">
            <a:off x="6815350" y="1603725"/>
            <a:ext cx="682800" cy="2739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" name="Google Shape;92;p15"/>
          <p:cNvCxnSpPr>
            <a:endCxn id="85" idx="2"/>
          </p:cNvCxnSpPr>
          <p:nvPr/>
        </p:nvCxnSpPr>
        <p:spPr>
          <a:xfrm rot="10800000">
            <a:off x="7019800" y="2839275"/>
            <a:ext cx="1117500" cy="418200"/>
          </a:xfrm>
          <a:prstGeom prst="curvedConnector2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" name="Google Shape;93;p15"/>
          <p:cNvCxnSpPr>
            <a:stCxn id="89" idx="0"/>
            <a:endCxn id="85" idx="2"/>
          </p:cNvCxnSpPr>
          <p:nvPr/>
        </p:nvCxnSpPr>
        <p:spPr>
          <a:xfrm rot="-5400000">
            <a:off x="6215400" y="2452925"/>
            <a:ext cx="418200" cy="1190700"/>
          </a:xfrm>
          <a:prstGeom prst="curvedConnector3">
            <a:avLst>
              <a:gd fmla="val 49988" name="adj1"/>
            </a:avLst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/>
          <p:nvPr/>
        </p:nvSpPr>
        <p:spPr>
          <a:xfrm>
            <a:off x="2040925" y="4344475"/>
            <a:ext cx="58266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Defining the Problem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9" name="Google Shape;99;p16"/>
          <p:cNvSpPr/>
          <p:nvPr/>
        </p:nvSpPr>
        <p:spPr>
          <a:xfrm>
            <a:off x="2040925" y="3700750"/>
            <a:ext cx="1773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Features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0" name="Google Shape;100;p16"/>
          <p:cNvSpPr/>
          <p:nvPr/>
        </p:nvSpPr>
        <p:spPr>
          <a:xfrm>
            <a:off x="4067575" y="3700750"/>
            <a:ext cx="1773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Benefits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1" name="Google Shape;101;p16"/>
          <p:cNvSpPr/>
          <p:nvPr/>
        </p:nvSpPr>
        <p:spPr>
          <a:xfrm>
            <a:off x="6050943" y="3700750"/>
            <a:ext cx="1773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Monetization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2040925" y="3073484"/>
            <a:ext cx="2847300" cy="5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Demand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4983150" y="3065255"/>
            <a:ext cx="2847300" cy="5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Supply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4" name="Google Shape;104;p16"/>
          <p:cNvSpPr/>
          <p:nvPr/>
        </p:nvSpPr>
        <p:spPr>
          <a:xfrm>
            <a:off x="2040925" y="2396823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Push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5" name="Google Shape;105;p16"/>
          <p:cNvSpPr/>
          <p:nvPr/>
        </p:nvSpPr>
        <p:spPr>
          <a:xfrm>
            <a:off x="4983150" y="2396823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Pull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6" name="Google Shape;106;p16"/>
          <p:cNvSpPr/>
          <p:nvPr/>
        </p:nvSpPr>
        <p:spPr>
          <a:xfrm>
            <a:off x="2040925" y="1728391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Online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4983150" y="1728391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Offline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8" name="Google Shape;108;p16"/>
          <p:cNvSpPr/>
          <p:nvPr/>
        </p:nvSpPr>
        <p:spPr>
          <a:xfrm>
            <a:off x="2039100" y="1057837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Acquisition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4983150" y="1049607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Commitment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650150" y="379945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Product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627118" y="3131036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Market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647850" y="251200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Strategy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670400" y="182710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Channel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666750" y="114220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Metrics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15" name="Google Shape;115;p16"/>
          <p:cNvCxnSpPr/>
          <p:nvPr/>
        </p:nvCxnSpPr>
        <p:spPr>
          <a:xfrm rot="10800000">
            <a:off x="8032075" y="1110075"/>
            <a:ext cx="57600" cy="3761100"/>
          </a:xfrm>
          <a:prstGeom prst="straightConnector1">
            <a:avLst/>
          </a:prstGeom>
          <a:noFill/>
          <a:ln cap="flat" cmpd="sng" w="38100">
            <a:solidFill>
              <a:srgbClr val="99999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6" name="Google Shape;116;p16"/>
          <p:cNvSpPr txBox="1"/>
          <p:nvPr/>
        </p:nvSpPr>
        <p:spPr>
          <a:xfrm>
            <a:off x="1110975" y="123425"/>
            <a:ext cx="68388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But by having a framework which you start working on as soon as the development work begins</a:t>
            </a:r>
            <a:endParaRPr sz="23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301643" y="3408411"/>
            <a:ext cx="9792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🔓</a:t>
            </a:r>
            <a:endParaRPr sz="2100"/>
          </a:p>
        </p:txBody>
      </p:sp>
      <p:sp>
        <p:nvSpPr>
          <p:cNvPr id="118" name="Google Shape;118;p16"/>
          <p:cNvSpPr txBox="1"/>
          <p:nvPr/>
        </p:nvSpPr>
        <p:spPr>
          <a:xfrm>
            <a:off x="520655" y="4237818"/>
            <a:ext cx="5412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100"/>
              <a:t>🔍</a:t>
            </a:r>
            <a:endParaRPr b="1" sz="2100"/>
          </a:p>
        </p:txBody>
      </p:sp>
      <p:sp>
        <p:nvSpPr>
          <p:cNvPr id="119" name="Google Shape;119;p16"/>
          <p:cNvSpPr txBox="1"/>
          <p:nvPr/>
        </p:nvSpPr>
        <p:spPr>
          <a:xfrm>
            <a:off x="666750" y="4443175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Problem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80150" y="2763813"/>
            <a:ext cx="1415400" cy="2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🐣</a:t>
            </a:r>
            <a:endParaRPr sz="2100"/>
          </a:p>
        </p:txBody>
      </p:sp>
      <p:sp>
        <p:nvSpPr>
          <p:cNvPr id="121" name="Google Shape;121;p16"/>
          <p:cNvSpPr txBox="1"/>
          <p:nvPr/>
        </p:nvSpPr>
        <p:spPr>
          <a:xfrm>
            <a:off x="504191" y="2441452"/>
            <a:ext cx="477300" cy="5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🚀</a:t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563850" y="1455750"/>
            <a:ext cx="296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🎙️</a:t>
            </a:r>
            <a:endParaRPr sz="2100"/>
          </a:p>
        </p:txBody>
      </p:sp>
      <p:sp>
        <p:nvSpPr>
          <p:cNvPr id="123" name="Google Shape;123;p16"/>
          <p:cNvSpPr txBox="1"/>
          <p:nvPr/>
        </p:nvSpPr>
        <p:spPr>
          <a:xfrm>
            <a:off x="563950" y="776525"/>
            <a:ext cx="5412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📈</a:t>
            </a:r>
            <a:endParaRPr sz="2100"/>
          </a:p>
        </p:txBody>
      </p:sp>
      <p:sp>
        <p:nvSpPr>
          <p:cNvPr id="124" name="Google Shape;124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7776950" y="0"/>
            <a:ext cx="2189100" cy="2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Take a screenshot now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6" name="Google Shape;12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5301" y="278365"/>
            <a:ext cx="371449" cy="393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" name="Google Shape;127;p16"/>
          <p:cNvCxnSpPr/>
          <p:nvPr/>
        </p:nvCxnSpPr>
        <p:spPr>
          <a:xfrm flipH="1" rot="10800000">
            <a:off x="-106975" y="3637450"/>
            <a:ext cx="9266700" cy="165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128" name="Google Shape;128;p16"/>
          <p:cNvCxnSpPr/>
          <p:nvPr/>
        </p:nvCxnSpPr>
        <p:spPr>
          <a:xfrm>
            <a:off x="-12375" y="3008075"/>
            <a:ext cx="9085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129" name="Google Shape;129;p16"/>
          <p:cNvCxnSpPr/>
          <p:nvPr/>
        </p:nvCxnSpPr>
        <p:spPr>
          <a:xfrm flipH="1" rot="10800000">
            <a:off x="-82300" y="1662800"/>
            <a:ext cx="9241800" cy="78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130" name="Google Shape;130;p16"/>
          <p:cNvSpPr txBox="1"/>
          <p:nvPr/>
        </p:nvSpPr>
        <p:spPr>
          <a:xfrm flipH="1" rot="-5400000">
            <a:off x="6841850" y="2719100"/>
            <a:ext cx="24276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Bottom to top</a:t>
            </a:r>
            <a:endParaRPr b="1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16"/>
          <p:cNvSpPr txBox="1"/>
          <p:nvPr/>
        </p:nvSpPr>
        <p:spPr>
          <a:xfrm>
            <a:off x="8180350" y="4069225"/>
            <a:ext cx="891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Pre-Launch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" name="Google Shape;132;p16"/>
          <p:cNvSpPr txBox="1"/>
          <p:nvPr/>
        </p:nvSpPr>
        <p:spPr>
          <a:xfrm>
            <a:off x="8180350" y="3154825"/>
            <a:ext cx="891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Soft-Launch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16"/>
          <p:cNvSpPr txBox="1"/>
          <p:nvPr/>
        </p:nvSpPr>
        <p:spPr>
          <a:xfrm>
            <a:off x="8180350" y="2240425"/>
            <a:ext cx="891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Big Bang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8130850" y="1173625"/>
            <a:ext cx="9414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Post-Launch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generic framework can be moulded for different type of product launches</a:t>
            </a:r>
            <a:endParaRPr/>
          </a:p>
        </p:txBody>
      </p:sp>
      <p:sp>
        <p:nvSpPr>
          <p:cNvPr id="140" name="Google Shape;140;p17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7"/>
          <p:cNvSpPr/>
          <p:nvPr/>
        </p:nvSpPr>
        <p:spPr>
          <a:xfrm>
            <a:off x="381350" y="19421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7"/>
          <p:cNvSpPr txBox="1"/>
          <p:nvPr/>
        </p:nvSpPr>
        <p:spPr>
          <a:xfrm>
            <a:off x="1007040" y="20162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Type of Launch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17"/>
          <p:cNvSpPr txBox="1"/>
          <p:nvPr/>
        </p:nvSpPr>
        <p:spPr>
          <a:xfrm>
            <a:off x="779087" y="2485350"/>
            <a:ext cx="33255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 am launching the </a:t>
            </a: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first product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in my company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 am launching a </a:t>
            </a: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consecutive product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in my company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 am launching some </a:t>
            </a: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new features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in my company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4665000" y="193692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7"/>
          <p:cNvSpPr txBox="1"/>
          <p:nvPr/>
        </p:nvSpPr>
        <p:spPr>
          <a:xfrm>
            <a:off x="5369390" y="1999778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Product Segment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4937162" y="2485350"/>
            <a:ext cx="33255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 want to launch a </a:t>
            </a:r>
            <a:r>
              <a:rPr b="1" lang="en" sz="160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B2C</a:t>
            </a:r>
            <a:r>
              <a:rPr lang="en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product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 want to launch a </a:t>
            </a:r>
            <a:r>
              <a:rPr b="1" lang="en" sz="160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B2B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product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 want to launch a </a:t>
            </a:r>
            <a:r>
              <a:rPr b="1" lang="en" sz="160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B2B2C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product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147;p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we begin some FAQs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Time, money, stakeholder independent framework</a:t>
            </a:r>
            <a:endParaRPr sz="2100"/>
          </a:p>
        </p:txBody>
      </p:sp>
      <p:sp>
        <p:nvSpPr>
          <p:cNvPr id="153" name="Google Shape;153;p1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4" name="Google Shape;154;p18"/>
          <p:cNvSpPr/>
          <p:nvPr/>
        </p:nvSpPr>
        <p:spPr>
          <a:xfrm>
            <a:off x="448550" y="1942175"/>
            <a:ext cx="18147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8"/>
          <p:cNvSpPr/>
          <p:nvPr/>
        </p:nvSpPr>
        <p:spPr>
          <a:xfrm>
            <a:off x="2438500" y="1942175"/>
            <a:ext cx="18147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8"/>
          <p:cNvSpPr/>
          <p:nvPr/>
        </p:nvSpPr>
        <p:spPr>
          <a:xfrm>
            <a:off x="4512450" y="1944050"/>
            <a:ext cx="18147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8"/>
          <p:cNvSpPr txBox="1"/>
          <p:nvPr/>
        </p:nvSpPr>
        <p:spPr>
          <a:xfrm>
            <a:off x="917750" y="2161125"/>
            <a:ext cx="13413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Roboto"/>
                <a:ea typeface="Roboto"/>
                <a:cs typeface="Roboto"/>
                <a:sym typeface="Roboto"/>
              </a:rPr>
              <a:t>Is this set in stone?</a:t>
            </a:r>
            <a:endParaRPr b="1"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18"/>
          <p:cNvSpPr txBox="1"/>
          <p:nvPr/>
        </p:nvSpPr>
        <p:spPr>
          <a:xfrm>
            <a:off x="2832250" y="2084925"/>
            <a:ext cx="1341300" cy="2964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Roboto"/>
                <a:ea typeface="Roboto"/>
                <a:cs typeface="Roboto"/>
                <a:sym typeface="Roboto"/>
              </a:rPr>
              <a:t>Can I remove/add things in the framework?</a:t>
            </a:r>
            <a:endParaRPr b="1"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p18"/>
          <p:cNvSpPr txBox="1"/>
          <p:nvPr/>
        </p:nvSpPr>
        <p:spPr>
          <a:xfrm>
            <a:off x="4804950" y="2160975"/>
            <a:ext cx="16458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Roboto"/>
                <a:ea typeface="Roboto"/>
                <a:cs typeface="Roboto"/>
                <a:sym typeface="Roboto"/>
              </a:rPr>
              <a:t>When should I start with it?</a:t>
            </a:r>
            <a:endParaRPr b="1"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0" name="Google Shape;160;p18"/>
          <p:cNvCxnSpPr/>
          <p:nvPr/>
        </p:nvCxnSpPr>
        <p:spPr>
          <a:xfrm>
            <a:off x="1295975" y="2820772"/>
            <a:ext cx="526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" name="Google Shape;161;p18"/>
          <p:cNvCxnSpPr/>
          <p:nvPr/>
        </p:nvCxnSpPr>
        <p:spPr>
          <a:xfrm>
            <a:off x="3576625" y="2822468"/>
            <a:ext cx="5268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" name="Google Shape;162;p18"/>
          <p:cNvCxnSpPr/>
          <p:nvPr/>
        </p:nvCxnSpPr>
        <p:spPr>
          <a:xfrm>
            <a:off x="7792191" y="2820773"/>
            <a:ext cx="526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3" name="Google Shape;163;p18"/>
          <p:cNvSpPr txBox="1"/>
          <p:nvPr/>
        </p:nvSpPr>
        <p:spPr>
          <a:xfrm>
            <a:off x="4598350" y="2974875"/>
            <a:ext cx="1645800" cy="15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From Day 1 when the company has decided to venture in the development.</a:t>
            </a:r>
            <a:endParaRPr sz="12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Product managers need to orchestrate</a:t>
            </a:r>
            <a:endParaRPr b="1" sz="12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4" name="Google Shape;16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278" y="2203274"/>
            <a:ext cx="574425" cy="52486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8"/>
          <p:cNvSpPr txBox="1"/>
          <p:nvPr/>
        </p:nvSpPr>
        <p:spPr>
          <a:xfrm>
            <a:off x="471900" y="2974875"/>
            <a:ext cx="1725300" cy="11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No, </a:t>
            </a:r>
            <a:r>
              <a:rPr lang="en"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it will evolve as the market evolves, few years ago, online did not exist and so didn’t a prominent B2B2C marketplace</a:t>
            </a:r>
            <a:endParaRPr sz="12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18"/>
          <p:cNvSpPr txBox="1"/>
          <p:nvPr/>
        </p:nvSpPr>
        <p:spPr>
          <a:xfrm>
            <a:off x="2455000" y="2974875"/>
            <a:ext cx="1692300" cy="1135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Yes</a:t>
            </a:r>
            <a:r>
              <a:rPr lang="en"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, for specific segments, some of the elements of the framework don’t remain relevant and we will cover that over the course of the presentation</a:t>
            </a:r>
            <a:endParaRPr sz="12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7" name="Google Shape;167;p18"/>
          <p:cNvCxnSpPr/>
          <p:nvPr/>
        </p:nvCxnSpPr>
        <p:spPr>
          <a:xfrm>
            <a:off x="3250650" y="2829447"/>
            <a:ext cx="526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8" name="Google Shape;168;p18"/>
          <p:cNvSpPr/>
          <p:nvPr/>
        </p:nvSpPr>
        <p:spPr>
          <a:xfrm>
            <a:off x="6755825" y="1942175"/>
            <a:ext cx="18147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8"/>
          <p:cNvSpPr txBox="1"/>
          <p:nvPr/>
        </p:nvSpPr>
        <p:spPr>
          <a:xfrm>
            <a:off x="7182250" y="2161125"/>
            <a:ext cx="1341300" cy="2964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Roboto"/>
                <a:ea typeface="Roboto"/>
                <a:cs typeface="Roboto"/>
                <a:sym typeface="Roboto"/>
              </a:rPr>
              <a:t>Does it cover marketing?</a:t>
            </a:r>
            <a:endParaRPr b="1"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18"/>
          <p:cNvSpPr txBox="1"/>
          <p:nvPr/>
        </p:nvSpPr>
        <p:spPr>
          <a:xfrm>
            <a:off x="6879300" y="2974875"/>
            <a:ext cx="1814700" cy="15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Does not get into details but covers the framework so that the specifics are never missed</a:t>
            </a:r>
            <a:endParaRPr sz="12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71" name="Google Shape;171;p18"/>
          <p:cNvCxnSpPr/>
          <p:nvPr/>
        </p:nvCxnSpPr>
        <p:spPr>
          <a:xfrm>
            <a:off x="5500391" y="2829448"/>
            <a:ext cx="526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" name="Google Shape;172;p18"/>
          <p:cNvCxnSpPr/>
          <p:nvPr/>
        </p:nvCxnSpPr>
        <p:spPr>
          <a:xfrm>
            <a:off x="7726666" y="2822473"/>
            <a:ext cx="526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4275" y="2268900"/>
            <a:ext cx="393600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8847" y="2268888"/>
            <a:ext cx="393600" cy="393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55503" y="2268894"/>
            <a:ext cx="393599" cy="393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how do I start?</a:t>
            </a:r>
            <a:endParaRPr/>
          </a:p>
        </p:txBody>
      </p:sp>
      <p:sp>
        <p:nvSpPr>
          <p:cNvPr id="181" name="Google Shape;181;p1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Right from the bottom by working on the foundation</a:t>
            </a:r>
            <a:endParaRPr/>
          </a:p>
        </p:txBody>
      </p:sp>
      <p:sp>
        <p:nvSpPr>
          <p:cNvPr id="182" name="Google Shape;182;p1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6200" y="-148125"/>
            <a:ext cx="4762500" cy="570312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5" name="Google Shape;185;p19"/>
          <p:cNvSpPr txBox="1"/>
          <p:nvPr/>
        </p:nvSpPr>
        <p:spPr>
          <a:xfrm>
            <a:off x="8180350" y="2240425"/>
            <a:ext cx="891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Launch-Day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title"/>
          </p:nvPr>
        </p:nvSpPr>
        <p:spPr>
          <a:xfrm>
            <a:off x="244775" y="94960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Pre-Launch Goal</a:t>
            </a:r>
            <a:endParaRPr/>
          </a:p>
        </p:txBody>
      </p:sp>
      <p:sp>
        <p:nvSpPr>
          <p:cNvPr id="191" name="Google Shape;191;p20"/>
          <p:cNvSpPr txBox="1"/>
          <p:nvPr>
            <p:ph idx="1" type="subTitle"/>
          </p:nvPr>
        </p:nvSpPr>
        <p:spPr>
          <a:xfrm>
            <a:off x="244775" y="2512350"/>
            <a:ext cx="3052200" cy="8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“Get those pieces together”</a:t>
            </a:r>
            <a:endParaRPr i="1"/>
          </a:p>
          <a:p>
            <a:pPr indent="0" lvl="0" marL="9144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</p:txBody>
      </p:sp>
      <p:sp>
        <p:nvSpPr>
          <p:cNvPr id="192" name="Google Shape;192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3" name="Google Shape;19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8324" y="-26775"/>
            <a:ext cx="9184901" cy="5143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94" name="Google Shape;194;p20"/>
          <p:cNvSpPr txBox="1"/>
          <p:nvPr/>
        </p:nvSpPr>
        <p:spPr>
          <a:xfrm>
            <a:off x="434525" y="3337350"/>
            <a:ext cx="2672700" cy="11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The Why</a:t>
            </a:r>
            <a:endParaRPr b="1" i="1" sz="21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Who</a:t>
            </a:r>
            <a:endParaRPr b="1" i="1" sz="21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What’s</a:t>
            </a:r>
            <a:endParaRPr b="1" i="1" sz="21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1"/>
          <p:cNvSpPr/>
          <p:nvPr/>
        </p:nvSpPr>
        <p:spPr>
          <a:xfrm>
            <a:off x="2040925" y="4344475"/>
            <a:ext cx="5826600" cy="576000"/>
          </a:xfrm>
          <a:prstGeom prst="rect">
            <a:avLst/>
          </a:prstGeom>
          <a:solidFill>
            <a:srgbClr val="FF9900"/>
          </a:solidFill>
          <a:ln cap="flat" cmpd="sng" w="762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Defining the Problem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0" name="Google Shape;200;p21"/>
          <p:cNvSpPr/>
          <p:nvPr/>
        </p:nvSpPr>
        <p:spPr>
          <a:xfrm>
            <a:off x="2040925" y="3700750"/>
            <a:ext cx="1773300" cy="576000"/>
          </a:xfrm>
          <a:prstGeom prst="rect">
            <a:avLst/>
          </a:prstGeom>
          <a:solidFill>
            <a:srgbClr val="FF9900"/>
          </a:solidFill>
          <a:ln cap="flat" cmpd="sng" w="762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Features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1" name="Google Shape;201;p21"/>
          <p:cNvSpPr/>
          <p:nvPr/>
        </p:nvSpPr>
        <p:spPr>
          <a:xfrm>
            <a:off x="4067575" y="3700750"/>
            <a:ext cx="1773300" cy="576000"/>
          </a:xfrm>
          <a:prstGeom prst="rect">
            <a:avLst/>
          </a:prstGeom>
          <a:solidFill>
            <a:srgbClr val="FF9900"/>
          </a:solidFill>
          <a:ln cap="flat" cmpd="sng" w="762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Benefits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2" name="Google Shape;202;p21"/>
          <p:cNvSpPr/>
          <p:nvPr/>
        </p:nvSpPr>
        <p:spPr>
          <a:xfrm>
            <a:off x="6050943" y="3700750"/>
            <a:ext cx="1773300" cy="576000"/>
          </a:xfrm>
          <a:prstGeom prst="rect">
            <a:avLst/>
          </a:prstGeom>
          <a:solidFill>
            <a:srgbClr val="FF9900"/>
          </a:solidFill>
          <a:ln cap="flat" cmpd="sng" w="762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Monetization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" name="Google Shape;203;p21"/>
          <p:cNvSpPr/>
          <p:nvPr/>
        </p:nvSpPr>
        <p:spPr>
          <a:xfrm>
            <a:off x="2040925" y="3081714"/>
            <a:ext cx="2847300" cy="493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Demand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4" name="Google Shape;204;p21"/>
          <p:cNvSpPr/>
          <p:nvPr/>
        </p:nvSpPr>
        <p:spPr>
          <a:xfrm>
            <a:off x="4983150" y="3073484"/>
            <a:ext cx="2847300" cy="493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Supply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5" name="Google Shape;205;p21"/>
          <p:cNvSpPr/>
          <p:nvPr/>
        </p:nvSpPr>
        <p:spPr>
          <a:xfrm>
            <a:off x="2040925" y="2396823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Push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6" name="Google Shape;206;p21"/>
          <p:cNvSpPr/>
          <p:nvPr/>
        </p:nvSpPr>
        <p:spPr>
          <a:xfrm>
            <a:off x="4983150" y="2396823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Pull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21"/>
          <p:cNvSpPr/>
          <p:nvPr/>
        </p:nvSpPr>
        <p:spPr>
          <a:xfrm>
            <a:off x="2040925" y="1728391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Online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21"/>
          <p:cNvSpPr/>
          <p:nvPr/>
        </p:nvSpPr>
        <p:spPr>
          <a:xfrm>
            <a:off x="4983150" y="1728391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Offline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21"/>
          <p:cNvSpPr/>
          <p:nvPr/>
        </p:nvSpPr>
        <p:spPr>
          <a:xfrm>
            <a:off x="2039100" y="981637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Acquisition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21"/>
          <p:cNvSpPr/>
          <p:nvPr/>
        </p:nvSpPr>
        <p:spPr>
          <a:xfrm>
            <a:off x="4983150" y="973407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Commitment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21"/>
          <p:cNvSpPr txBox="1"/>
          <p:nvPr/>
        </p:nvSpPr>
        <p:spPr>
          <a:xfrm>
            <a:off x="650150" y="379945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Product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2" name="Google Shape;212;p21"/>
          <p:cNvSpPr txBox="1"/>
          <p:nvPr/>
        </p:nvSpPr>
        <p:spPr>
          <a:xfrm>
            <a:off x="627118" y="3131036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Market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3" name="Google Shape;213;p21"/>
          <p:cNvSpPr txBox="1"/>
          <p:nvPr/>
        </p:nvSpPr>
        <p:spPr>
          <a:xfrm>
            <a:off x="647850" y="251200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Strategy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4" name="Google Shape;214;p21"/>
          <p:cNvSpPr txBox="1"/>
          <p:nvPr/>
        </p:nvSpPr>
        <p:spPr>
          <a:xfrm>
            <a:off x="670400" y="182710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Channel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5" name="Google Shape;215;p21"/>
          <p:cNvSpPr txBox="1"/>
          <p:nvPr/>
        </p:nvSpPr>
        <p:spPr>
          <a:xfrm>
            <a:off x="666750" y="114220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Metrics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16" name="Google Shape;216;p21"/>
          <p:cNvCxnSpPr/>
          <p:nvPr/>
        </p:nvCxnSpPr>
        <p:spPr>
          <a:xfrm rot="10800000">
            <a:off x="8032075" y="1110075"/>
            <a:ext cx="57600" cy="3761100"/>
          </a:xfrm>
          <a:prstGeom prst="straightConnector1">
            <a:avLst/>
          </a:prstGeom>
          <a:noFill/>
          <a:ln cap="flat" cmpd="sng" w="38100">
            <a:solidFill>
              <a:srgbClr val="99999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7" name="Google Shape;217;p21"/>
          <p:cNvSpPr txBox="1"/>
          <p:nvPr/>
        </p:nvSpPr>
        <p:spPr>
          <a:xfrm>
            <a:off x="1110975" y="123425"/>
            <a:ext cx="68388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We start from the very beginning - The Pre-Launch</a:t>
            </a:r>
            <a:endParaRPr sz="23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8" name="Google Shape;218;p21"/>
          <p:cNvSpPr txBox="1"/>
          <p:nvPr/>
        </p:nvSpPr>
        <p:spPr>
          <a:xfrm>
            <a:off x="301643" y="3408411"/>
            <a:ext cx="9792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🔓</a:t>
            </a:r>
            <a:endParaRPr sz="2100"/>
          </a:p>
        </p:txBody>
      </p:sp>
      <p:sp>
        <p:nvSpPr>
          <p:cNvPr id="219" name="Google Shape;219;p21"/>
          <p:cNvSpPr txBox="1"/>
          <p:nvPr/>
        </p:nvSpPr>
        <p:spPr>
          <a:xfrm>
            <a:off x="520655" y="4237818"/>
            <a:ext cx="5412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100"/>
              <a:t>🔍</a:t>
            </a:r>
            <a:endParaRPr b="1" sz="2100"/>
          </a:p>
        </p:txBody>
      </p:sp>
      <p:sp>
        <p:nvSpPr>
          <p:cNvPr id="220" name="Google Shape;220;p21"/>
          <p:cNvSpPr txBox="1"/>
          <p:nvPr/>
        </p:nvSpPr>
        <p:spPr>
          <a:xfrm>
            <a:off x="666750" y="4443175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Problem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1" name="Google Shape;221;p21"/>
          <p:cNvSpPr txBox="1"/>
          <p:nvPr/>
        </p:nvSpPr>
        <p:spPr>
          <a:xfrm>
            <a:off x="80150" y="2763813"/>
            <a:ext cx="1415400" cy="2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🐣</a:t>
            </a:r>
            <a:endParaRPr sz="2100"/>
          </a:p>
        </p:txBody>
      </p:sp>
      <p:sp>
        <p:nvSpPr>
          <p:cNvPr id="222" name="Google Shape;222;p21"/>
          <p:cNvSpPr txBox="1"/>
          <p:nvPr/>
        </p:nvSpPr>
        <p:spPr>
          <a:xfrm>
            <a:off x="504191" y="2441452"/>
            <a:ext cx="477300" cy="5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🚀</a:t>
            </a:r>
            <a:endParaRPr/>
          </a:p>
        </p:txBody>
      </p:sp>
      <p:sp>
        <p:nvSpPr>
          <p:cNvPr id="223" name="Google Shape;223;p21"/>
          <p:cNvSpPr txBox="1"/>
          <p:nvPr/>
        </p:nvSpPr>
        <p:spPr>
          <a:xfrm>
            <a:off x="563850" y="1455750"/>
            <a:ext cx="296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🎙️</a:t>
            </a:r>
            <a:endParaRPr sz="2100"/>
          </a:p>
        </p:txBody>
      </p:sp>
      <p:sp>
        <p:nvSpPr>
          <p:cNvPr id="224" name="Google Shape;224;p21"/>
          <p:cNvSpPr txBox="1"/>
          <p:nvPr/>
        </p:nvSpPr>
        <p:spPr>
          <a:xfrm>
            <a:off x="563950" y="776525"/>
            <a:ext cx="5412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📈</a:t>
            </a:r>
            <a:endParaRPr sz="2100"/>
          </a:p>
        </p:txBody>
      </p:sp>
      <p:sp>
        <p:nvSpPr>
          <p:cNvPr id="225" name="Google Shape;225;p2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6" name="Google Shape;226;p21"/>
          <p:cNvCxnSpPr/>
          <p:nvPr/>
        </p:nvCxnSpPr>
        <p:spPr>
          <a:xfrm flipH="1" rot="10800000">
            <a:off x="-106975" y="3637450"/>
            <a:ext cx="9266700" cy="165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227" name="Google Shape;227;p21"/>
          <p:cNvCxnSpPr/>
          <p:nvPr/>
        </p:nvCxnSpPr>
        <p:spPr>
          <a:xfrm>
            <a:off x="-12375" y="3008075"/>
            <a:ext cx="9085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228" name="Google Shape;228;p21"/>
          <p:cNvCxnSpPr/>
          <p:nvPr/>
        </p:nvCxnSpPr>
        <p:spPr>
          <a:xfrm flipH="1" rot="10800000">
            <a:off x="-82300" y="1662800"/>
            <a:ext cx="9241800" cy="78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229" name="Google Shape;229;p21"/>
          <p:cNvSpPr txBox="1"/>
          <p:nvPr/>
        </p:nvSpPr>
        <p:spPr>
          <a:xfrm flipH="1" rot="5400000">
            <a:off x="6841850" y="2719100"/>
            <a:ext cx="24276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Bottom to up</a:t>
            </a:r>
            <a:endParaRPr b="1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0" name="Google Shape;230;p21"/>
          <p:cNvSpPr txBox="1"/>
          <p:nvPr/>
        </p:nvSpPr>
        <p:spPr>
          <a:xfrm>
            <a:off x="8180350" y="4069225"/>
            <a:ext cx="891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Pre-Launch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1" name="Google Shape;231;p21"/>
          <p:cNvSpPr txBox="1"/>
          <p:nvPr/>
        </p:nvSpPr>
        <p:spPr>
          <a:xfrm>
            <a:off x="8180350" y="3154825"/>
            <a:ext cx="891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Soft-Launch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" name="Google Shape;232;p21"/>
          <p:cNvSpPr txBox="1"/>
          <p:nvPr/>
        </p:nvSpPr>
        <p:spPr>
          <a:xfrm>
            <a:off x="8180350" y="2240425"/>
            <a:ext cx="891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Big Bang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21"/>
          <p:cNvSpPr txBox="1"/>
          <p:nvPr/>
        </p:nvSpPr>
        <p:spPr>
          <a:xfrm>
            <a:off x="8130850" y="1173625"/>
            <a:ext cx="9414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Post-Launch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2"/>
          <p:cNvSpPr txBox="1"/>
          <p:nvPr>
            <p:ph type="title"/>
          </p:nvPr>
        </p:nvSpPr>
        <p:spPr>
          <a:xfrm>
            <a:off x="203625" y="71095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Defining the Problem</a:t>
            </a:r>
            <a:endParaRPr/>
          </a:p>
        </p:txBody>
      </p:sp>
      <p:sp>
        <p:nvSpPr>
          <p:cNvPr id="239" name="Google Shape;239;p22"/>
          <p:cNvSpPr txBox="1"/>
          <p:nvPr>
            <p:ph idx="1" type="subTitle"/>
          </p:nvPr>
        </p:nvSpPr>
        <p:spPr>
          <a:xfrm>
            <a:off x="203625" y="2430077"/>
            <a:ext cx="4045200" cy="15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400"/>
              <a:t>“</a:t>
            </a:r>
            <a:r>
              <a:rPr i="1" lang="en" sz="1400"/>
              <a:t>THIS is your anchor statement for any elevator pitch”</a:t>
            </a:r>
            <a:endParaRPr i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Cover inefficiencies which have led to loss of time, money &amp; created a gap in the market</a:t>
            </a:r>
            <a:endParaRPr sz="1600"/>
          </a:p>
        </p:txBody>
      </p:sp>
      <p:sp>
        <p:nvSpPr>
          <p:cNvPr id="240" name="Google Shape;240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B2B2C Common Problems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Fragmented</a:t>
            </a:r>
            <a:r>
              <a:rPr lang="en"/>
              <a:t> Resources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Inefficient Markets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Demand &amp; Supply Gap</a:t>
            </a:r>
            <a:endParaRPr/>
          </a:p>
        </p:txBody>
      </p:sp>
      <p:sp>
        <p:nvSpPr>
          <p:cNvPr id="241" name="Google Shape;241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3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PayTM 2010</a:t>
            </a:r>
            <a:endParaRPr/>
          </a:p>
        </p:txBody>
      </p:sp>
      <p:sp>
        <p:nvSpPr>
          <p:cNvPr id="247" name="Google Shape;247;p23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Fragmented recharge space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Recharging was exhaustive and inefficient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Information about the right recharge was left to your favorite </a:t>
            </a:r>
            <a:r>
              <a:rPr b="1" lang="en"/>
              <a:t>dukaanwala</a:t>
            </a:r>
            <a:endParaRPr b="1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en"/>
              <a:t>Dukaanwala </a:t>
            </a:r>
            <a:r>
              <a:rPr lang="en"/>
              <a:t>end up spending enormous time only doing recharges all day leaving lot of other customers a dismay</a:t>
            </a:r>
            <a:endParaRPr/>
          </a:p>
        </p:txBody>
      </p:sp>
      <p:sp>
        <p:nvSpPr>
          <p:cNvPr id="248" name="Google Shape;248;p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2"/>
                </a:solidFill>
              </a:rPr>
              <a:t>‹#›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249" name="Google Shape;249;p23"/>
          <p:cNvSpPr/>
          <p:nvPr/>
        </p:nvSpPr>
        <p:spPr>
          <a:xfrm>
            <a:off x="3604575" y="3239060"/>
            <a:ext cx="12099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Airtel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0" name="Google Shape;250;p23"/>
          <p:cNvSpPr/>
          <p:nvPr/>
        </p:nvSpPr>
        <p:spPr>
          <a:xfrm>
            <a:off x="6184725" y="3210107"/>
            <a:ext cx="12099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BPL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1" name="Google Shape;251;p23"/>
          <p:cNvSpPr/>
          <p:nvPr/>
        </p:nvSpPr>
        <p:spPr>
          <a:xfrm>
            <a:off x="7456350" y="3197913"/>
            <a:ext cx="12099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MTNL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2" name="Google Shape;252;p23"/>
          <p:cNvSpPr/>
          <p:nvPr/>
        </p:nvSpPr>
        <p:spPr>
          <a:xfrm>
            <a:off x="4894650" y="3228705"/>
            <a:ext cx="12099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Vodafone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3" name="Google Shape;253;p23"/>
          <p:cNvSpPr/>
          <p:nvPr/>
        </p:nvSpPr>
        <p:spPr>
          <a:xfrm>
            <a:off x="3629325" y="275900"/>
            <a:ext cx="1160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Consumer #1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4" name="Google Shape;254;p23"/>
          <p:cNvSpPr/>
          <p:nvPr/>
        </p:nvSpPr>
        <p:spPr>
          <a:xfrm>
            <a:off x="3629325" y="3917650"/>
            <a:ext cx="6171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Recharge #1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5" name="Google Shape;255;p23"/>
          <p:cNvSpPr/>
          <p:nvPr/>
        </p:nvSpPr>
        <p:spPr>
          <a:xfrm>
            <a:off x="4246575" y="3917650"/>
            <a:ext cx="6171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Recharge #2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6" name="Google Shape;256;p23"/>
          <p:cNvSpPr/>
          <p:nvPr/>
        </p:nvSpPr>
        <p:spPr>
          <a:xfrm>
            <a:off x="4968900" y="275900"/>
            <a:ext cx="1160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Consumer #2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7" name="Google Shape;257;p23"/>
          <p:cNvSpPr/>
          <p:nvPr/>
        </p:nvSpPr>
        <p:spPr>
          <a:xfrm>
            <a:off x="6232275" y="275900"/>
            <a:ext cx="1160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Consumer #3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8" name="Google Shape;258;p23"/>
          <p:cNvSpPr/>
          <p:nvPr/>
        </p:nvSpPr>
        <p:spPr>
          <a:xfrm>
            <a:off x="7538725" y="275900"/>
            <a:ext cx="1160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Consumer #4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9" name="Google Shape;259;p23"/>
          <p:cNvSpPr/>
          <p:nvPr/>
        </p:nvSpPr>
        <p:spPr>
          <a:xfrm>
            <a:off x="4907175" y="3917650"/>
            <a:ext cx="6171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Recharge #1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0" name="Google Shape;260;p23"/>
          <p:cNvSpPr/>
          <p:nvPr/>
        </p:nvSpPr>
        <p:spPr>
          <a:xfrm>
            <a:off x="5524425" y="3917650"/>
            <a:ext cx="6171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Recharge #2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1" name="Google Shape;261;p23"/>
          <p:cNvSpPr/>
          <p:nvPr/>
        </p:nvSpPr>
        <p:spPr>
          <a:xfrm>
            <a:off x="6207525" y="3917650"/>
            <a:ext cx="6171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Recharge #1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2" name="Google Shape;262;p23"/>
          <p:cNvSpPr/>
          <p:nvPr/>
        </p:nvSpPr>
        <p:spPr>
          <a:xfrm>
            <a:off x="6824775" y="3917650"/>
            <a:ext cx="6171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Recharge #2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3" name="Google Shape;263;p23"/>
          <p:cNvSpPr/>
          <p:nvPr/>
        </p:nvSpPr>
        <p:spPr>
          <a:xfrm>
            <a:off x="7483186" y="3930157"/>
            <a:ext cx="6171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Recharge #1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4" name="Google Shape;264;p23"/>
          <p:cNvSpPr/>
          <p:nvPr/>
        </p:nvSpPr>
        <p:spPr>
          <a:xfrm>
            <a:off x="8100436" y="3930157"/>
            <a:ext cx="6171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Recharge #2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65" name="Google Shape;26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32" y="111162"/>
            <a:ext cx="1209900" cy="39522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3"/>
          <p:cNvSpPr/>
          <p:nvPr/>
        </p:nvSpPr>
        <p:spPr>
          <a:xfrm>
            <a:off x="3551300" y="2465275"/>
            <a:ext cx="1238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Raleway"/>
                <a:ea typeface="Raleway"/>
                <a:cs typeface="Raleway"/>
                <a:sym typeface="Raleway"/>
              </a:rPr>
              <a:t>Shop #1</a:t>
            </a:r>
            <a:endParaRPr b="1" sz="11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7" name="Google Shape;267;p23"/>
          <p:cNvSpPr/>
          <p:nvPr/>
        </p:nvSpPr>
        <p:spPr>
          <a:xfrm>
            <a:off x="4929900" y="2465275"/>
            <a:ext cx="1238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Raleway"/>
                <a:ea typeface="Raleway"/>
                <a:cs typeface="Raleway"/>
                <a:sym typeface="Raleway"/>
              </a:rPr>
              <a:t>Shop #2</a:t>
            </a:r>
            <a:endParaRPr b="1" sz="11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8" name="Google Shape;268;p23"/>
          <p:cNvSpPr/>
          <p:nvPr/>
        </p:nvSpPr>
        <p:spPr>
          <a:xfrm>
            <a:off x="6244775" y="2465700"/>
            <a:ext cx="1238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Raleway"/>
                <a:ea typeface="Raleway"/>
                <a:cs typeface="Raleway"/>
                <a:sym typeface="Raleway"/>
              </a:rPr>
              <a:t>Shop #3</a:t>
            </a:r>
            <a:endParaRPr b="1" sz="11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9" name="Google Shape;269;p23"/>
          <p:cNvSpPr/>
          <p:nvPr/>
        </p:nvSpPr>
        <p:spPr>
          <a:xfrm>
            <a:off x="7559650" y="2465700"/>
            <a:ext cx="1238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Raleway"/>
                <a:ea typeface="Raleway"/>
                <a:cs typeface="Raleway"/>
                <a:sym typeface="Raleway"/>
              </a:rPr>
              <a:t>Shop #4</a:t>
            </a:r>
            <a:endParaRPr b="1" sz="11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70" name="Google Shape;270;p23"/>
          <p:cNvCxnSpPr>
            <a:stCxn id="253" idx="2"/>
            <a:endCxn id="269" idx="0"/>
          </p:cNvCxnSpPr>
          <p:nvPr/>
        </p:nvCxnSpPr>
        <p:spPr>
          <a:xfrm>
            <a:off x="4209525" y="851900"/>
            <a:ext cx="3969300" cy="161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1" name="Google Shape;271;p23"/>
          <p:cNvCxnSpPr>
            <a:stCxn id="256" idx="2"/>
            <a:endCxn id="266" idx="0"/>
          </p:cNvCxnSpPr>
          <p:nvPr/>
        </p:nvCxnSpPr>
        <p:spPr>
          <a:xfrm flipH="1">
            <a:off x="4170600" y="851900"/>
            <a:ext cx="1378500" cy="161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2" name="Google Shape;272;p23"/>
          <p:cNvCxnSpPr>
            <a:endCxn id="267" idx="0"/>
          </p:cNvCxnSpPr>
          <p:nvPr/>
        </p:nvCxnSpPr>
        <p:spPr>
          <a:xfrm flipH="1">
            <a:off x="5549100" y="851875"/>
            <a:ext cx="1263300" cy="161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" name="Google Shape;273;p23"/>
          <p:cNvCxnSpPr>
            <a:stCxn id="253" idx="2"/>
            <a:endCxn id="268" idx="0"/>
          </p:cNvCxnSpPr>
          <p:nvPr/>
        </p:nvCxnSpPr>
        <p:spPr>
          <a:xfrm>
            <a:off x="4209525" y="851900"/>
            <a:ext cx="2654400" cy="161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4" name="Google Shape;274;p23"/>
          <p:cNvCxnSpPr>
            <a:endCxn id="267" idx="0"/>
          </p:cNvCxnSpPr>
          <p:nvPr/>
        </p:nvCxnSpPr>
        <p:spPr>
          <a:xfrm flipH="1">
            <a:off x="5549100" y="851875"/>
            <a:ext cx="2569800" cy="161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5" name="Google Shape;275;p23"/>
          <p:cNvSpPr txBox="1"/>
          <p:nvPr/>
        </p:nvSpPr>
        <p:spPr>
          <a:xfrm>
            <a:off x="5522325" y="1498000"/>
            <a:ext cx="1343700" cy="321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Recharge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4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OpenTable - 1998</a:t>
            </a:r>
            <a:endParaRPr/>
          </a:p>
        </p:txBody>
      </p:sp>
      <p:sp>
        <p:nvSpPr>
          <p:cNvPr id="281" name="Google Shape;281;p24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Restaurant industry was fragmented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Restaurant dining booking were inefficient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There were times when there was either excess demand in a restaurant and not enough to supply and times when there was no demand and there was excess supply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Restaurants lose lot of business because of unoccupied tables on fast-moving day</a:t>
            </a:r>
            <a:endParaRPr/>
          </a:p>
        </p:txBody>
      </p:sp>
      <p:sp>
        <p:nvSpPr>
          <p:cNvPr id="282" name="Google Shape;282;p24"/>
          <p:cNvSpPr/>
          <p:nvPr/>
        </p:nvSpPr>
        <p:spPr>
          <a:xfrm>
            <a:off x="3579875" y="2819361"/>
            <a:ext cx="12099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Restaurant #1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3" name="Google Shape;283;p24"/>
          <p:cNvSpPr/>
          <p:nvPr/>
        </p:nvSpPr>
        <p:spPr>
          <a:xfrm>
            <a:off x="6160025" y="2790406"/>
            <a:ext cx="12099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Restaurant #3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4" name="Google Shape;284;p24"/>
          <p:cNvSpPr/>
          <p:nvPr/>
        </p:nvSpPr>
        <p:spPr>
          <a:xfrm>
            <a:off x="7431650" y="2778213"/>
            <a:ext cx="12099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Restaurant #4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5" name="Google Shape;285;p24"/>
          <p:cNvSpPr/>
          <p:nvPr/>
        </p:nvSpPr>
        <p:spPr>
          <a:xfrm>
            <a:off x="4869950" y="2809005"/>
            <a:ext cx="12099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Restaurant #2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6" name="Google Shape;286;p24"/>
          <p:cNvSpPr/>
          <p:nvPr/>
        </p:nvSpPr>
        <p:spPr>
          <a:xfrm>
            <a:off x="3579875" y="901350"/>
            <a:ext cx="1160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Consumer #1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7" name="Google Shape;287;p24"/>
          <p:cNvSpPr/>
          <p:nvPr/>
        </p:nvSpPr>
        <p:spPr>
          <a:xfrm>
            <a:off x="3604625" y="3497950"/>
            <a:ext cx="518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Table #1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8" name="Google Shape;288;p24"/>
          <p:cNvSpPr/>
          <p:nvPr/>
        </p:nvSpPr>
        <p:spPr>
          <a:xfrm>
            <a:off x="4221875" y="3497950"/>
            <a:ext cx="518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Table #2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9" name="Google Shape;289;p24"/>
          <p:cNvSpPr/>
          <p:nvPr/>
        </p:nvSpPr>
        <p:spPr>
          <a:xfrm>
            <a:off x="4909200" y="3497950"/>
            <a:ext cx="518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Table #1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0" name="Google Shape;290;p24"/>
          <p:cNvSpPr/>
          <p:nvPr/>
        </p:nvSpPr>
        <p:spPr>
          <a:xfrm>
            <a:off x="5497750" y="3497950"/>
            <a:ext cx="518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Table #2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1" name="Google Shape;291;p24"/>
          <p:cNvSpPr/>
          <p:nvPr/>
        </p:nvSpPr>
        <p:spPr>
          <a:xfrm>
            <a:off x="7489275" y="3497950"/>
            <a:ext cx="518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Table #1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2" name="Google Shape;292;p24"/>
          <p:cNvSpPr/>
          <p:nvPr/>
        </p:nvSpPr>
        <p:spPr>
          <a:xfrm>
            <a:off x="6213775" y="3497950"/>
            <a:ext cx="518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Table #1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3" name="Google Shape;293;p24"/>
          <p:cNvSpPr/>
          <p:nvPr/>
        </p:nvSpPr>
        <p:spPr>
          <a:xfrm>
            <a:off x="6851525" y="3497950"/>
            <a:ext cx="518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Table #2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4" name="Google Shape;294;p24"/>
          <p:cNvSpPr/>
          <p:nvPr/>
        </p:nvSpPr>
        <p:spPr>
          <a:xfrm>
            <a:off x="8127025" y="3497950"/>
            <a:ext cx="518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Table #2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5" name="Google Shape;295;p24"/>
          <p:cNvSpPr/>
          <p:nvPr/>
        </p:nvSpPr>
        <p:spPr>
          <a:xfrm>
            <a:off x="4919450" y="901350"/>
            <a:ext cx="1160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Consumer #2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6" name="Google Shape;296;p24"/>
          <p:cNvSpPr/>
          <p:nvPr/>
        </p:nvSpPr>
        <p:spPr>
          <a:xfrm>
            <a:off x="6182825" y="901350"/>
            <a:ext cx="1160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Consumer #3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7" name="Google Shape;297;p24"/>
          <p:cNvSpPr/>
          <p:nvPr/>
        </p:nvSpPr>
        <p:spPr>
          <a:xfrm>
            <a:off x="7489275" y="901350"/>
            <a:ext cx="11604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Consumer #4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8" name="Google Shape;298;p2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99" name="Google Shape;299;p24"/>
          <p:cNvCxnSpPr>
            <a:stCxn id="286" idx="2"/>
            <a:endCxn id="284" idx="0"/>
          </p:cNvCxnSpPr>
          <p:nvPr/>
        </p:nvCxnSpPr>
        <p:spPr>
          <a:xfrm>
            <a:off x="4160075" y="1477350"/>
            <a:ext cx="3876600" cy="130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0" name="Google Shape;300;p24"/>
          <p:cNvCxnSpPr>
            <a:endCxn id="283" idx="0"/>
          </p:cNvCxnSpPr>
          <p:nvPr/>
        </p:nvCxnSpPr>
        <p:spPr>
          <a:xfrm>
            <a:off x="4160075" y="1477307"/>
            <a:ext cx="2604900" cy="131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1" name="Google Shape;301;p24"/>
          <p:cNvCxnSpPr>
            <a:endCxn id="285" idx="0"/>
          </p:cNvCxnSpPr>
          <p:nvPr/>
        </p:nvCxnSpPr>
        <p:spPr>
          <a:xfrm>
            <a:off x="4160000" y="1477305"/>
            <a:ext cx="1314900" cy="133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24"/>
          <p:cNvCxnSpPr>
            <a:endCxn id="282" idx="0"/>
          </p:cNvCxnSpPr>
          <p:nvPr/>
        </p:nvCxnSpPr>
        <p:spPr>
          <a:xfrm>
            <a:off x="4159925" y="1477461"/>
            <a:ext cx="24900" cy="134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" name="Google Shape;303;p24"/>
          <p:cNvCxnSpPr>
            <a:endCxn id="282" idx="0"/>
          </p:cNvCxnSpPr>
          <p:nvPr/>
        </p:nvCxnSpPr>
        <p:spPr>
          <a:xfrm flipH="1">
            <a:off x="4184825" y="1477461"/>
            <a:ext cx="1314900" cy="134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4" name="Google Shape;304;p24"/>
          <p:cNvCxnSpPr>
            <a:endCxn id="285" idx="0"/>
          </p:cNvCxnSpPr>
          <p:nvPr/>
        </p:nvCxnSpPr>
        <p:spPr>
          <a:xfrm flipH="1">
            <a:off x="5474900" y="1477305"/>
            <a:ext cx="24900" cy="133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5" name="Google Shape;305;p24"/>
          <p:cNvCxnSpPr>
            <a:stCxn id="295" idx="2"/>
            <a:endCxn id="283" idx="0"/>
          </p:cNvCxnSpPr>
          <p:nvPr/>
        </p:nvCxnSpPr>
        <p:spPr>
          <a:xfrm>
            <a:off x="5499650" y="1477350"/>
            <a:ext cx="1265400" cy="131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6" name="Google Shape;306;p24"/>
          <p:cNvCxnSpPr>
            <a:endCxn id="283" idx="0"/>
          </p:cNvCxnSpPr>
          <p:nvPr/>
        </p:nvCxnSpPr>
        <p:spPr>
          <a:xfrm>
            <a:off x="6762875" y="1477307"/>
            <a:ext cx="2100" cy="131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7" name="Google Shape;307;p24"/>
          <p:cNvCxnSpPr>
            <a:stCxn id="296" idx="2"/>
            <a:endCxn id="284" idx="0"/>
          </p:cNvCxnSpPr>
          <p:nvPr/>
        </p:nvCxnSpPr>
        <p:spPr>
          <a:xfrm>
            <a:off x="6763025" y="1477350"/>
            <a:ext cx="1273500" cy="130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" name="Google Shape;308;p24"/>
          <p:cNvCxnSpPr>
            <a:stCxn id="297" idx="2"/>
            <a:endCxn id="284" idx="0"/>
          </p:cNvCxnSpPr>
          <p:nvPr/>
        </p:nvCxnSpPr>
        <p:spPr>
          <a:xfrm flipH="1">
            <a:off x="8036475" y="1477350"/>
            <a:ext cx="33000" cy="130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09" name="Google Shape;30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276" y="61046"/>
            <a:ext cx="609625" cy="4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4"/>
          <p:cNvSpPr txBox="1"/>
          <p:nvPr/>
        </p:nvSpPr>
        <p:spPr>
          <a:xfrm>
            <a:off x="5268250" y="1966950"/>
            <a:ext cx="1684800" cy="321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Booking Tables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when you design your launch strategy how do you want to position it?</a:t>
            </a:r>
            <a:endParaRPr sz="1500"/>
          </a:p>
        </p:txBody>
      </p:sp>
      <p:sp>
        <p:nvSpPr>
          <p:cNvPr id="316" name="Google Shape;316;p25"/>
          <p:cNvSpPr/>
          <p:nvPr/>
        </p:nvSpPr>
        <p:spPr>
          <a:xfrm>
            <a:off x="381350" y="1942175"/>
            <a:ext cx="25104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5"/>
          <p:cNvSpPr/>
          <p:nvPr/>
        </p:nvSpPr>
        <p:spPr>
          <a:xfrm>
            <a:off x="3200500" y="1942175"/>
            <a:ext cx="25104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5"/>
          <p:cNvSpPr/>
          <p:nvPr/>
        </p:nvSpPr>
        <p:spPr>
          <a:xfrm>
            <a:off x="6019650" y="1942175"/>
            <a:ext cx="25104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5"/>
          <p:cNvSpPr txBox="1"/>
          <p:nvPr/>
        </p:nvSpPr>
        <p:spPr>
          <a:xfrm>
            <a:off x="765350" y="2016250"/>
            <a:ext cx="16458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Features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0" name="Google Shape;320;p25"/>
          <p:cNvSpPr txBox="1"/>
          <p:nvPr/>
        </p:nvSpPr>
        <p:spPr>
          <a:xfrm>
            <a:off x="3666425" y="2016250"/>
            <a:ext cx="16458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Benefits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1" name="Google Shape;321;p25"/>
          <p:cNvSpPr txBox="1"/>
          <p:nvPr/>
        </p:nvSpPr>
        <p:spPr>
          <a:xfrm>
            <a:off x="6500250" y="2016250"/>
            <a:ext cx="16458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Monetization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22" name="Google Shape;322;p25"/>
          <p:cNvCxnSpPr/>
          <p:nvPr/>
        </p:nvCxnSpPr>
        <p:spPr>
          <a:xfrm>
            <a:off x="1343550" y="2370125"/>
            <a:ext cx="526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" name="Google Shape;323;p25"/>
          <p:cNvCxnSpPr/>
          <p:nvPr/>
        </p:nvCxnSpPr>
        <p:spPr>
          <a:xfrm>
            <a:off x="4225925" y="2364018"/>
            <a:ext cx="526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4" name="Google Shape;324;p25"/>
          <p:cNvCxnSpPr/>
          <p:nvPr/>
        </p:nvCxnSpPr>
        <p:spPr>
          <a:xfrm>
            <a:off x="7043291" y="2364018"/>
            <a:ext cx="526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5" name="Google Shape;325;p25"/>
          <p:cNvSpPr txBox="1"/>
          <p:nvPr/>
        </p:nvSpPr>
        <p:spPr>
          <a:xfrm>
            <a:off x="625450" y="2485350"/>
            <a:ext cx="20409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List down all the features of the product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Every small part of the product should be covered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6" name="Google Shape;326;p2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7" name="Google Shape;327;p25"/>
          <p:cNvSpPr txBox="1"/>
          <p:nvPr/>
        </p:nvSpPr>
        <p:spPr>
          <a:xfrm>
            <a:off x="3468875" y="2485350"/>
            <a:ext cx="20409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List down the benefits of using the product by having metrics which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Save Time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Save Cost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Increase Efficiency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Increase Revenue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Increase Experience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" name="Google Shape;328;p25"/>
          <p:cNvSpPr txBox="1"/>
          <p:nvPr/>
        </p:nvSpPr>
        <p:spPr>
          <a:xfrm>
            <a:off x="6312300" y="2495550"/>
            <a:ext cx="20409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List down possible monetization strategies for the usage of the product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Advertisement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Transaction Fee/Platform Fee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Subscription Fee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Setup Fee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3" name="Google Shape;333;p26"/>
          <p:cNvGraphicFramePr/>
          <p:nvPr/>
        </p:nvGraphicFramePr>
        <p:xfrm>
          <a:off x="471925" y="1772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{FEE4D11D-A9F5-4E74-B873-2CBDA88C2F60}</a:tableStyleId>
              </a:tblPr>
              <a:tblGrid>
                <a:gridCol w="1349375"/>
                <a:gridCol w="2616725"/>
                <a:gridCol w="1983050"/>
                <a:gridCol w="19830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sng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Features</a:t>
                      </a:r>
                      <a:endParaRPr sz="1200" u="sng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sng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Benefits</a:t>
                      </a:r>
                      <a:endParaRPr sz="1200" u="sng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sng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Monetization</a:t>
                      </a:r>
                      <a:endParaRPr sz="1200" u="sng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  <a:tr h="1471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B2C (Consumers)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oboto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Availability of all the recharges for every operator in India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oboto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Availability of recharge options for both mobile and DTH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oboto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Recharge right from your phone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oboto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Recharge </a:t>
                      </a: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instantly credited into your account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oboto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For every recharge done on your phone you save 20 mins of your day - (time in queue in mobile shops and recharge queue)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1242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B2B (Operators)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oboto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Integrated with operators to unbundle new products like 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oboto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SMSC, USSD gateways &amp; call management systems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oboto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Increase revenue per customer by giving ease of recharge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oboto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Get insights on customers with additional profile information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oboto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Product Banners &amp; advertisement on the platform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oboto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Convenience fee from the operators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  <p:sp>
        <p:nvSpPr>
          <p:cNvPr id="334" name="Google Shape;334;p2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</a:t>
            </a:r>
            <a:endParaRPr/>
          </a:p>
        </p:txBody>
      </p:sp>
      <p:sp>
        <p:nvSpPr>
          <p:cNvPr id="335" name="Google Shape;335;p2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36" name="Google Shape;33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7900" y="975262"/>
            <a:ext cx="1209900" cy="39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</a:t>
            </a:r>
            <a:endParaRPr/>
          </a:p>
        </p:txBody>
      </p:sp>
      <p:sp>
        <p:nvSpPr>
          <p:cNvPr id="342" name="Google Shape;342;p2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343" name="Google Shape;343;p27"/>
          <p:cNvGraphicFramePr/>
          <p:nvPr/>
        </p:nvGraphicFramePr>
        <p:xfrm>
          <a:off x="556125" y="1772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{FEE4D11D-A9F5-4E74-B873-2CBDA88C2F60}</a:tableStyleId>
              </a:tblPr>
              <a:tblGrid>
                <a:gridCol w="1581850"/>
                <a:gridCol w="2487100"/>
                <a:gridCol w="2034475"/>
                <a:gridCol w="2034475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sng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Features</a:t>
                      </a:r>
                      <a:endParaRPr sz="1200" u="sng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sng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Benefits</a:t>
                      </a:r>
                      <a:endParaRPr sz="1200" u="sng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sng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Monetization</a:t>
                      </a:r>
                      <a:endParaRPr sz="1200" u="sng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  <a:tr h="1471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B2C (Consumers)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oboto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See all the restaurants in your area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oboto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See the available dining tables in the restaurant in the slot of your choice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oboto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Book directly from your phone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oboto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Accept booking right from your desktop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oboto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Provide personalized offers to the customers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 Medium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Find available tables by allowing diners to search for reservations by location, date, time and party size and view real-time table availability across a variety of restaurant</a:t>
                      </a:r>
                      <a:endParaRPr sz="1100">
                        <a:highlight>
                          <a:srgbClr val="FFFFFF"/>
                        </a:highlight>
                      </a:endParaRPr>
                    </a:p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 Medium"/>
                        <a:buChar char="●"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Book instantly-confirmed reservations for free </a:t>
                      </a:r>
                      <a:endParaRPr sz="1100"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-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1242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B2B (Restaurants)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 Medium"/>
                        <a:buChar char="●"/>
                      </a:pPr>
                      <a:r>
                        <a:rPr lang="en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Table booking management for the restaurants to simplify booking experience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 Medium"/>
                        <a:buChar char="●"/>
                      </a:pPr>
                      <a:r>
                        <a:rPr lang="en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Increase in-dine booking per restaurant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 Medium"/>
                        <a:buChar char="●"/>
                      </a:pPr>
                      <a:r>
                        <a:rPr lang="en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Boost guest services by providing personalization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 Medium"/>
                        <a:buChar char="●"/>
                      </a:pPr>
                      <a:r>
                        <a:rPr lang="en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Installation fee and rental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-2857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 Medium"/>
                        <a:buChar char="●"/>
                      </a:pPr>
                      <a:r>
                        <a:rPr lang="en" sz="900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Booking Fee</a:t>
                      </a:r>
                      <a:endParaRPr sz="900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  <p:pic>
        <p:nvPicPr>
          <p:cNvPr id="344" name="Google Shape;34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9874" y="841427"/>
            <a:ext cx="841876" cy="63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Soft-Launch Goal</a:t>
            </a:r>
            <a:r>
              <a:rPr lang="en"/>
              <a:t>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100">
                <a:solidFill>
                  <a:srgbClr val="F3F3F3"/>
                </a:solidFill>
              </a:rPr>
              <a:t>“Test that piece out and find your place”</a:t>
            </a:r>
            <a:endParaRPr sz="1500">
              <a:solidFill>
                <a:srgbClr val="F3F3F3"/>
              </a:solidFill>
            </a:endParaRPr>
          </a:p>
        </p:txBody>
      </p:sp>
      <p:sp>
        <p:nvSpPr>
          <p:cNvPr id="350" name="Google Shape;350;p2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51" name="Google Shape;35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9000" y="1678613"/>
            <a:ext cx="9283900" cy="436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9"/>
          <p:cNvSpPr/>
          <p:nvPr/>
        </p:nvSpPr>
        <p:spPr>
          <a:xfrm>
            <a:off x="2040925" y="4344475"/>
            <a:ext cx="58266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Defining the Problem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7" name="Google Shape;357;p29"/>
          <p:cNvSpPr/>
          <p:nvPr/>
        </p:nvSpPr>
        <p:spPr>
          <a:xfrm>
            <a:off x="2040925" y="3700750"/>
            <a:ext cx="1773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Features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8" name="Google Shape;358;p29"/>
          <p:cNvSpPr/>
          <p:nvPr/>
        </p:nvSpPr>
        <p:spPr>
          <a:xfrm>
            <a:off x="4067575" y="3700750"/>
            <a:ext cx="1773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Benefits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9" name="Google Shape;359;p29"/>
          <p:cNvSpPr/>
          <p:nvPr/>
        </p:nvSpPr>
        <p:spPr>
          <a:xfrm>
            <a:off x="6050943" y="3700750"/>
            <a:ext cx="1773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Monetization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0" name="Google Shape;360;p29"/>
          <p:cNvSpPr/>
          <p:nvPr/>
        </p:nvSpPr>
        <p:spPr>
          <a:xfrm>
            <a:off x="2040925" y="3073484"/>
            <a:ext cx="2847300" cy="514800"/>
          </a:xfrm>
          <a:prstGeom prst="rect">
            <a:avLst/>
          </a:prstGeom>
          <a:solidFill>
            <a:srgbClr val="FF9900"/>
          </a:solidFill>
          <a:ln cap="flat" cmpd="sng" w="76200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Demand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1" name="Google Shape;361;p29"/>
          <p:cNvSpPr/>
          <p:nvPr/>
        </p:nvSpPr>
        <p:spPr>
          <a:xfrm>
            <a:off x="4983150" y="3065255"/>
            <a:ext cx="2847300" cy="514800"/>
          </a:xfrm>
          <a:prstGeom prst="rect">
            <a:avLst/>
          </a:prstGeom>
          <a:solidFill>
            <a:srgbClr val="FF9900"/>
          </a:solidFill>
          <a:ln cap="flat" cmpd="sng" w="76200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Supply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2" name="Google Shape;362;p29"/>
          <p:cNvSpPr/>
          <p:nvPr/>
        </p:nvSpPr>
        <p:spPr>
          <a:xfrm>
            <a:off x="2040925" y="2396823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Push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3" name="Google Shape;363;p29"/>
          <p:cNvSpPr/>
          <p:nvPr/>
        </p:nvSpPr>
        <p:spPr>
          <a:xfrm>
            <a:off x="4983150" y="2396823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Pull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4" name="Google Shape;364;p29"/>
          <p:cNvSpPr/>
          <p:nvPr/>
        </p:nvSpPr>
        <p:spPr>
          <a:xfrm>
            <a:off x="2040925" y="1728391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Online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5" name="Google Shape;365;p29"/>
          <p:cNvSpPr/>
          <p:nvPr/>
        </p:nvSpPr>
        <p:spPr>
          <a:xfrm>
            <a:off x="4983150" y="1728391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Offline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6" name="Google Shape;366;p29"/>
          <p:cNvSpPr/>
          <p:nvPr/>
        </p:nvSpPr>
        <p:spPr>
          <a:xfrm>
            <a:off x="2039100" y="1057837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Acquisition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7" name="Google Shape;367;p29"/>
          <p:cNvSpPr/>
          <p:nvPr/>
        </p:nvSpPr>
        <p:spPr>
          <a:xfrm>
            <a:off x="4983150" y="1049607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Commitment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8" name="Google Shape;368;p29"/>
          <p:cNvSpPr txBox="1"/>
          <p:nvPr/>
        </p:nvSpPr>
        <p:spPr>
          <a:xfrm>
            <a:off x="650150" y="379945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Product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9" name="Google Shape;369;p29"/>
          <p:cNvSpPr txBox="1"/>
          <p:nvPr/>
        </p:nvSpPr>
        <p:spPr>
          <a:xfrm>
            <a:off x="627118" y="3131036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Market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0" name="Google Shape;370;p29"/>
          <p:cNvSpPr txBox="1"/>
          <p:nvPr/>
        </p:nvSpPr>
        <p:spPr>
          <a:xfrm>
            <a:off x="647850" y="251200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Strategy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1" name="Google Shape;371;p29"/>
          <p:cNvSpPr txBox="1"/>
          <p:nvPr/>
        </p:nvSpPr>
        <p:spPr>
          <a:xfrm>
            <a:off x="670400" y="182710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Channel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2" name="Google Shape;372;p29"/>
          <p:cNvSpPr txBox="1"/>
          <p:nvPr/>
        </p:nvSpPr>
        <p:spPr>
          <a:xfrm>
            <a:off x="666750" y="114220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Metrics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73" name="Google Shape;373;p29"/>
          <p:cNvCxnSpPr/>
          <p:nvPr/>
        </p:nvCxnSpPr>
        <p:spPr>
          <a:xfrm rot="10800000">
            <a:off x="8032075" y="1110075"/>
            <a:ext cx="57600" cy="3761100"/>
          </a:xfrm>
          <a:prstGeom prst="straightConnector1">
            <a:avLst/>
          </a:prstGeom>
          <a:noFill/>
          <a:ln cap="flat" cmpd="sng" w="38100">
            <a:solidFill>
              <a:srgbClr val="99999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4" name="Google Shape;374;p29"/>
          <p:cNvSpPr txBox="1"/>
          <p:nvPr/>
        </p:nvSpPr>
        <p:spPr>
          <a:xfrm>
            <a:off x="1534825" y="139825"/>
            <a:ext cx="68388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Next, do a soft-launch by going to a segment of the market</a:t>
            </a:r>
            <a:endParaRPr sz="23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5" name="Google Shape;375;p29"/>
          <p:cNvSpPr txBox="1"/>
          <p:nvPr/>
        </p:nvSpPr>
        <p:spPr>
          <a:xfrm>
            <a:off x="301643" y="3408411"/>
            <a:ext cx="9792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🔓</a:t>
            </a:r>
            <a:endParaRPr sz="2100"/>
          </a:p>
        </p:txBody>
      </p:sp>
      <p:sp>
        <p:nvSpPr>
          <p:cNvPr id="376" name="Google Shape;376;p29"/>
          <p:cNvSpPr txBox="1"/>
          <p:nvPr/>
        </p:nvSpPr>
        <p:spPr>
          <a:xfrm>
            <a:off x="520655" y="4237818"/>
            <a:ext cx="5412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100"/>
              <a:t>🔍</a:t>
            </a:r>
            <a:endParaRPr b="1" sz="2100"/>
          </a:p>
        </p:txBody>
      </p:sp>
      <p:sp>
        <p:nvSpPr>
          <p:cNvPr id="377" name="Google Shape;377;p29"/>
          <p:cNvSpPr txBox="1"/>
          <p:nvPr/>
        </p:nvSpPr>
        <p:spPr>
          <a:xfrm>
            <a:off x="666750" y="4443175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Problem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8" name="Google Shape;378;p29"/>
          <p:cNvSpPr txBox="1"/>
          <p:nvPr/>
        </p:nvSpPr>
        <p:spPr>
          <a:xfrm>
            <a:off x="80150" y="2763813"/>
            <a:ext cx="1415400" cy="2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🐣</a:t>
            </a:r>
            <a:endParaRPr sz="2100"/>
          </a:p>
        </p:txBody>
      </p:sp>
      <p:sp>
        <p:nvSpPr>
          <p:cNvPr id="379" name="Google Shape;379;p29"/>
          <p:cNvSpPr txBox="1"/>
          <p:nvPr/>
        </p:nvSpPr>
        <p:spPr>
          <a:xfrm>
            <a:off x="504191" y="2441452"/>
            <a:ext cx="477300" cy="5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🚀</a:t>
            </a:r>
            <a:endParaRPr/>
          </a:p>
        </p:txBody>
      </p:sp>
      <p:sp>
        <p:nvSpPr>
          <p:cNvPr id="380" name="Google Shape;380;p29"/>
          <p:cNvSpPr txBox="1"/>
          <p:nvPr/>
        </p:nvSpPr>
        <p:spPr>
          <a:xfrm>
            <a:off x="563850" y="1455750"/>
            <a:ext cx="296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🎙️</a:t>
            </a:r>
            <a:endParaRPr sz="2100"/>
          </a:p>
        </p:txBody>
      </p:sp>
      <p:sp>
        <p:nvSpPr>
          <p:cNvPr id="381" name="Google Shape;381;p29"/>
          <p:cNvSpPr txBox="1"/>
          <p:nvPr/>
        </p:nvSpPr>
        <p:spPr>
          <a:xfrm>
            <a:off x="563950" y="776525"/>
            <a:ext cx="5412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📈</a:t>
            </a:r>
            <a:endParaRPr sz="2100"/>
          </a:p>
        </p:txBody>
      </p:sp>
      <p:sp>
        <p:nvSpPr>
          <p:cNvPr id="382" name="Google Shape;382;p2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83" name="Google Shape;383;p29"/>
          <p:cNvCxnSpPr/>
          <p:nvPr/>
        </p:nvCxnSpPr>
        <p:spPr>
          <a:xfrm flipH="1" rot="10800000">
            <a:off x="-106975" y="3637450"/>
            <a:ext cx="9266700" cy="165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384" name="Google Shape;384;p29"/>
          <p:cNvCxnSpPr/>
          <p:nvPr/>
        </p:nvCxnSpPr>
        <p:spPr>
          <a:xfrm>
            <a:off x="-12375" y="3008075"/>
            <a:ext cx="9085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385" name="Google Shape;385;p29"/>
          <p:cNvCxnSpPr/>
          <p:nvPr/>
        </p:nvCxnSpPr>
        <p:spPr>
          <a:xfrm flipH="1" rot="10800000">
            <a:off x="-82300" y="1662800"/>
            <a:ext cx="9241800" cy="78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386" name="Google Shape;386;p29"/>
          <p:cNvSpPr txBox="1"/>
          <p:nvPr/>
        </p:nvSpPr>
        <p:spPr>
          <a:xfrm flipH="1" rot="5400000">
            <a:off x="6841850" y="2719100"/>
            <a:ext cx="24276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Bottom to up</a:t>
            </a:r>
            <a:endParaRPr b="1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7" name="Google Shape;387;p29"/>
          <p:cNvSpPr txBox="1"/>
          <p:nvPr/>
        </p:nvSpPr>
        <p:spPr>
          <a:xfrm>
            <a:off x="8180350" y="4069225"/>
            <a:ext cx="891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Pre-Launch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8" name="Google Shape;388;p29"/>
          <p:cNvSpPr txBox="1"/>
          <p:nvPr/>
        </p:nvSpPr>
        <p:spPr>
          <a:xfrm>
            <a:off x="8180350" y="3154825"/>
            <a:ext cx="891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Soft-Launch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9" name="Google Shape;389;p29"/>
          <p:cNvSpPr txBox="1"/>
          <p:nvPr/>
        </p:nvSpPr>
        <p:spPr>
          <a:xfrm>
            <a:off x="8180350" y="2240425"/>
            <a:ext cx="891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Big Bang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0" name="Google Shape;390;p29"/>
          <p:cNvSpPr txBox="1"/>
          <p:nvPr/>
        </p:nvSpPr>
        <p:spPr>
          <a:xfrm>
            <a:off x="8130850" y="1173625"/>
            <a:ext cx="9414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Post-Launch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at the time of launch where should you start or find your </a:t>
            </a:r>
            <a:r>
              <a:rPr b="1" lang="en" sz="1500"/>
              <a:t>ANCHOR </a:t>
            </a:r>
            <a:r>
              <a:rPr lang="en" sz="1500"/>
              <a:t>population</a:t>
            </a:r>
            <a:endParaRPr sz="1500"/>
          </a:p>
        </p:txBody>
      </p:sp>
      <p:sp>
        <p:nvSpPr>
          <p:cNvPr id="396" name="Google Shape;396;p30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30"/>
          <p:cNvSpPr/>
          <p:nvPr/>
        </p:nvSpPr>
        <p:spPr>
          <a:xfrm>
            <a:off x="381350" y="19421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0"/>
          <p:cNvSpPr txBox="1"/>
          <p:nvPr/>
        </p:nvSpPr>
        <p:spPr>
          <a:xfrm>
            <a:off x="1007040" y="20162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Demand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9" name="Google Shape;399;p30"/>
          <p:cNvSpPr txBox="1"/>
          <p:nvPr/>
        </p:nvSpPr>
        <p:spPr>
          <a:xfrm>
            <a:off x="633675" y="2485350"/>
            <a:ext cx="36294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Define your target segment at the time of launch by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Size (Individuals, Small Business, Large Organization)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Geography (Metros, Tier-2, Tier-3)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Demographic Profile (Age, Gender, Employment)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Lifestyle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0" name="Google Shape;400;p30"/>
          <p:cNvSpPr/>
          <p:nvPr/>
        </p:nvSpPr>
        <p:spPr>
          <a:xfrm>
            <a:off x="4665000" y="193692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30"/>
          <p:cNvSpPr txBox="1"/>
          <p:nvPr/>
        </p:nvSpPr>
        <p:spPr>
          <a:xfrm>
            <a:off x="5369390" y="1999778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Supply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2" name="Google Shape;402;p30"/>
          <p:cNvSpPr txBox="1"/>
          <p:nvPr/>
        </p:nvSpPr>
        <p:spPr>
          <a:xfrm>
            <a:off x="4937149" y="2485350"/>
            <a:ext cx="36957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D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efine your target segment at the time of launch by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Size (Individuals, Small Business, Large Organization)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Geography (Metros, Tier-2, Tier-3)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Demographic Profile (Age, Gender, Employment)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3" name="Google Shape;403;p3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</a:t>
            </a:r>
            <a:endParaRPr/>
          </a:p>
        </p:txBody>
      </p:sp>
      <p:sp>
        <p:nvSpPr>
          <p:cNvPr id="409" name="Google Shape;409;p3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0" name="Google Shape;410;p31"/>
          <p:cNvSpPr txBox="1"/>
          <p:nvPr>
            <p:ph idx="1" type="body"/>
          </p:nvPr>
        </p:nvSpPr>
        <p:spPr>
          <a:xfrm>
            <a:off x="471900" y="19952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31"/>
          <p:cNvSpPr/>
          <p:nvPr/>
        </p:nvSpPr>
        <p:spPr>
          <a:xfrm>
            <a:off x="381350" y="20183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31"/>
          <p:cNvSpPr txBox="1"/>
          <p:nvPr/>
        </p:nvSpPr>
        <p:spPr>
          <a:xfrm>
            <a:off x="1007040" y="20924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Demand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3" name="Google Shape;413;p31"/>
          <p:cNvSpPr txBox="1"/>
          <p:nvPr/>
        </p:nvSpPr>
        <p:spPr>
          <a:xfrm>
            <a:off x="633675" y="2561550"/>
            <a:ext cx="36294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Partner with smaller lead generators for get customers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Tier-2 to Tier-3 customers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Income group of 20-40k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Age 25-35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Mobile First customer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New to Credit Customer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4" name="Google Shape;414;p31"/>
          <p:cNvSpPr/>
          <p:nvPr/>
        </p:nvSpPr>
        <p:spPr>
          <a:xfrm>
            <a:off x="4665000" y="201312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31"/>
          <p:cNvSpPr txBox="1"/>
          <p:nvPr/>
        </p:nvSpPr>
        <p:spPr>
          <a:xfrm>
            <a:off x="5369390" y="2075978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Supply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6" name="Google Shape;416;p31"/>
          <p:cNvSpPr txBox="1"/>
          <p:nvPr/>
        </p:nvSpPr>
        <p:spPr>
          <a:xfrm>
            <a:off x="4937149" y="2561550"/>
            <a:ext cx="36957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Partner with 1 NBFC 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mid-size capital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Learn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Technical Challenges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Operational Challenges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Business Challenges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17" name="Google Shape;41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3500" y="257400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Recap &amp; Learnings</a:t>
            </a:r>
            <a:endParaRPr/>
          </a:p>
        </p:txBody>
      </p:sp>
      <p:sp>
        <p:nvSpPr>
          <p:cNvPr id="423" name="Google Shape;423;p3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2"/>
                </a:solidFill>
              </a:rPr>
              <a:t>‹#›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424" name="Google Shape;424;p32"/>
          <p:cNvSpPr txBox="1"/>
          <p:nvPr>
            <p:ph idx="1" type="body"/>
          </p:nvPr>
        </p:nvSpPr>
        <p:spPr>
          <a:xfrm>
            <a:off x="471900" y="1919075"/>
            <a:ext cx="8222100" cy="15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Identify the problems</a:t>
            </a:r>
            <a:endParaRPr sz="20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List features, benefits, monetization</a:t>
            </a:r>
            <a:endParaRPr sz="20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Soft-Launch to a smaller segment of the market</a:t>
            </a:r>
            <a:endParaRPr sz="2000"/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425" name="Google Shape;425;p32"/>
          <p:cNvSpPr/>
          <p:nvPr/>
        </p:nvSpPr>
        <p:spPr>
          <a:xfrm>
            <a:off x="823200" y="3638300"/>
            <a:ext cx="3086100" cy="8616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Identified the Product-Market Fit</a:t>
            </a:r>
            <a:endParaRPr/>
          </a:p>
        </p:txBody>
      </p:sp>
      <p:sp>
        <p:nvSpPr>
          <p:cNvPr id="426" name="Google Shape;426;p32"/>
          <p:cNvSpPr/>
          <p:nvPr/>
        </p:nvSpPr>
        <p:spPr>
          <a:xfrm>
            <a:off x="4871800" y="3638300"/>
            <a:ext cx="3086100" cy="8616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Finalized the Positioning</a:t>
            </a:r>
            <a:endParaRPr/>
          </a:p>
        </p:txBody>
      </p:sp>
      <p:cxnSp>
        <p:nvCxnSpPr>
          <p:cNvPr id="427" name="Google Shape;427;p32"/>
          <p:cNvCxnSpPr>
            <a:stCxn id="425" idx="3"/>
            <a:endCxn id="426" idx="1"/>
          </p:cNvCxnSpPr>
          <p:nvPr/>
        </p:nvCxnSpPr>
        <p:spPr>
          <a:xfrm>
            <a:off x="3909300" y="4069100"/>
            <a:ext cx="962400" cy="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3"/>
          <p:cNvSpPr txBox="1"/>
          <p:nvPr>
            <p:ph type="title"/>
          </p:nvPr>
        </p:nvSpPr>
        <p:spPr>
          <a:xfrm>
            <a:off x="203625" y="71095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Preparing for the Big Launch</a:t>
            </a:r>
            <a:endParaRPr/>
          </a:p>
        </p:txBody>
      </p:sp>
      <p:sp>
        <p:nvSpPr>
          <p:cNvPr id="433" name="Google Shape;433;p33"/>
          <p:cNvSpPr txBox="1"/>
          <p:nvPr>
            <p:ph idx="1" type="subTitle"/>
          </p:nvPr>
        </p:nvSpPr>
        <p:spPr>
          <a:xfrm>
            <a:off x="203625" y="2430076"/>
            <a:ext cx="4045200" cy="9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“Once you have tested out, made amendments you push out your strategy”</a:t>
            </a:r>
            <a:endParaRPr sz="1800"/>
          </a:p>
        </p:txBody>
      </p:sp>
      <p:sp>
        <p:nvSpPr>
          <p:cNvPr id="434" name="Google Shape;434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B2B2C Common Problems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Fragmented Resources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Inefficient Markets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Demand &amp; Supply Gap</a:t>
            </a:r>
            <a:endParaRPr/>
          </a:p>
        </p:txBody>
      </p:sp>
      <p:sp>
        <p:nvSpPr>
          <p:cNvPr id="435" name="Google Shape;435;p3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36" name="Google Shape;43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5325" y="-18300"/>
            <a:ext cx="5143499" cy="520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4"/>
          <p:cNvSpPr/>
          <p:nvPr/>
        </p:nvSpPr>
        <p:spPr>
          <a:xfrm>
            <a:off x="2040925" y="4344475"/>
            <a:ext cx="58266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Defining the Problem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2" name="Google Shape;442;p34"/>
          <p:cNvSpPr/>
          <p:nvPr/>
        </p:nvSpPr>
        <p:spPr>
          <a:xfrm>
            <a:off x="2040925" y="3700750"/>
            <a:ext cx="1773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Features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3" name="Google Shape;443;p34"/>
          <p:cNvSpPr/>
          <p:nvPr/>
        </p:nvSpPr>
        <p:spPr>
          <a:xfrm>
            <a:off x="4067575" y="3700750"/>
            <a:ext cx="1773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Benefits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4" name="Google Shape;444;p34"/>
          <p:cNvSpPr/>
          <p:nvPr/>
        </p:nvSpPr>
        <p:spPr>
          <a:xfrm>
            <a:off x="6050943" y="3700750"/>
            <a:ext cx="1773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Monetization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5" name="Google Shape;445;p34"/>
          <p:cNvSpPr/>
          <p:nvPr/>
        </p:nvSpPr>
        <p:spPr>
          <a:xfrm>
            <a:off x="2040925" y="3073484"/>
            <a:ext cx="2847300" cy="5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Demand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6" name="Google Shape;446;p34"/>
          <p:cNvSpPr/>
          <p:nvPr/>
        </p:nvSpPr>
        <p:spPr>
          <a:xfrm>
            <a:off x="4983150" y="3065255"/>
            <a:ext cx="2847300" cy="5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Supply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7" name="Google Shape;447;p34"/>
          <p:cNvSpPr/>
          <p:nvPr/>
        </p:nvSpPr>
        <p:spPr>
          <a:xfrm>
            <a:off x="2040925" y="2396823"/>
            <a:ext cx="2847300" cy="576000"/>
          </a:xfrm>
          <a:prstGeom prst="rect">
            <a:avLst/>
          </a:prstGeom>
          <a:solidFill>
            <a:srgbClr val="FF9900"/>
          </a:solidFill>
          <a:ln cap="flat" cmpd="sng" w="1143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Push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8" name="Google Shape;448;p34"/>
          <p:cNvSpPr/>
          <p:nvPr/>
        </p:nvSpPr>
        <p:spPr>
          <a:xfrm>
            <a:off x="4983150" y="2396823"/>
            <a:ext cx="2847300" cy="576000"/>
          </a:xfrm>
          <a:prstGeom prst="rect">
            <a:avLst/>
          </a:prstGeom>
          <a:solidFill>
            <a:srgbClr val="FF9900"/>
          </a:solidFill>
          <a:ln cap="flat" cmpd="sng" w="1143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Pull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9" name="Google Shape;449;p34"/>
          <p:cNvSpPr/>
          <p:nvPr/>
        </p:nvSpPr>
        <p:spPr>
          <a:xfrm>
            <a:off x="2040925" y="1728391"/>
            <a:ext cx="2847300" cy="576000"/>
          </a:xfrm>
          <a:prstGeom prst="rect">
            <a:avLst/>
          </a:prstGeom>
          <a:solidFill>
            <a:srgbClr val="FF9900"/>
          </a:solidFill>
          <a:ln cap="flat" cmpd="sng" w="1143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Online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0" name="Google Shape;450;p34"/>
          <p:cNvSpPr/>
          <p:nvPr/>
        </p:nvSpPr>
        <p:spPr>
          <a:xfrm>
            <a:off x="4983150" y="1728391"/>
            <a:ext cx="2847300" cy="576000"/>
          </a:xfrm>
          <a:prstGeom prst="rect">
            <a:avLst/>
          </a:prstGeom>
          <a:solidFill>
            <a:srgbClr val="FF9900"/>
          </a:solidFill>
          <a:ln cap="flat" cmpd="sng" w="1143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Offline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1" name="Google Shape;451;p34"/>
          <p:cNvSpPr/>
          <p:nvPr/>
        </p:nvSpPr>
        <p:spPr>
          <a:xfrm>
            <a:off x="2039100" y="1057837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Acquisition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2" name="Google Shape;452;p34"/>
          <p:cNvSpPr/>
          <p:nvPr/>
        </p:nvSpPr>
        <p:spPr>
          <a:xfrm>
            <a:off x="4983150" y="1049607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Commitment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3" name="Google Shape;453;p34"/>
          <p:cNvSpPr txBox="1"/>
          <p:nvPr/>
        </p:nvSpPr>
        <p:spPr>
          <a:xfrm>
            <a:off x="650150" y="379945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Product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4" name="Google Shape;454;p34"/>
          <p:cNvSpPr txBox="1"/>
          <p:nvPr/>
        </p:nvSpPr>
        <p:spPr>
          <a:xfrm>
            <a:off x="627118" y="3131036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Market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5" name="Google Shape;455;p34"/>
          <p:cNvSpPr txBox="1"/>
          <p:nvPr/>
        </p:nvSpPr>
        <p:spPr>
          <a:xfrm>
            <a:off x="647850" y="251200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Strategy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6" name="Google Shape;456;p34"/>
          <p:cNvSpPr txBox="1"/>
          <p:nvPr/>
        </p:nvSpPr>
        <p:spPr>
          <a:xfrm>
            <a:off x="670400" y="182710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Channel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7" name="Google Shape;457;p34"/>
          <p:cNvSpPr txBox="1"/>
          <p:nvPr/>
        </p:nvSpPr>
        <p:spPr>
          <a:xfrm>
            <a:off x="666750" y="114220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Metrics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58" name="Google Shape;458;p34"/>
          <p:cNvCxnSpPr/>
          <p:nvPr/>
        </p:nvCxnSpPr>
        <p:spPr>
          <a:xfrm rot="10800000">
            <a:off x="8032075" y="1110075"/>
            <a:ext cx="57600" cy="3761100"/>
          </a:xfrm>
          <a:prstGeom prst="straightConnector1">
            <a:avLst/>
          </a:prstGeom>
          <a:noFill/>
          <a:ln cap="flat" cmpd="sng" w="38100">
            <a:solidFill>
              <a:srgbClr val="99999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9" name="Google Shape;459;p34"/>
          <p:cNvSpPr txBox="1"/>
          <p:nvPr/>
        </p:nvSpPr>
        <p:spPr>
          <a:xfrm>
            <a:off x="1110975" y="123425"/>
            <a:ext cx="68388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The big bang to pull in your customers to the platform</a:t>
            </a:r>
            <a:endParaRPr sz="23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0" name="Google Shape;460;p34"/>
          <p:cNvSpPr txBox="1"/>
          <p:nvPr/>
        </p:nvSpPr>
        <p:spPr>
          <a:xfrm>
            <a:off x="301643" y="3408411"/>
            <a:ext cx="9792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🔓</a:t>
            </a:r>
            <a:endParaRPr sz="2100"/>
          </a:p>
        </p:txBody>
      </p:sp>
      <p:sp>
        <p:nvSpPr>
          <p:cNvPr id="461" name="Google Shape;461;p34"/>
          <p:cNvSpPr txBox="1"/>
          <p:nvPr/>
        </p:nvSpPr>
        <p:spPr>
          <a:xfrm>
            <a:off x="520655" y="4237818"/>
            <a:ext cx="5412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100"/>
              <a:t>🔍</a:t>
            </a:r>
            <a:endParaRPr b="1" sz="2100"/>
          </a:p>
        </p:txBody>
      </p:sp>
      <p:sp>
        <p:nvSpPr>
          <p:cNvPr id="462" name="Google Shape;462;p34"/>
          <p:cNvSpPr txBox="1"/>
          <p:nvPr/>
        </p:nvSpPr>
        <p:spPr>
          <a:xfrm>
            <a:off x="666750" y="4443175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Problem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3" name="Google Shape;463;p34"/>
          <p:cNvSpPr txBox="1"/>
          <p:nvPr/>
        </p:nvSpPr>
        <p:spPr>
          <a:xfrm>
            <a:off x="80150" y="2763813"/>
            <a:ext cx="1415400" cy="2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🐣</a:t>
            </a:r>
            <a:endParaRPr sz="2100"/>
          </a:p>
        </p:txBody>
      </p:sp>
      <p:sp>
        <p:nvSpPr>
          <p:cNvPr id="464" name="Google Shape;464;p34"/>
          <p:cNvSpPr txBox="1"/>
          <p:nvPr/>
        </p:nvSpPr>
        <p:spPr>
          <a:xfrm>
            <a:off x="504191" y="2441452"/>
            <a:ext cx="477300" cy="5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🚀</a:t>
            </a:r>
            <a:endParaRPr/>
          </a:p>
        </p:txBody>
      </p:sp>
      <p:sp>
        <p:nvSpPr>
          <p:cNvPr id="465" name="Google Shape;465;p34"/>
          <p:cNvSpPr txBox="1"/>
          <p:nvPr/>
        </p:nvSpPr>
        <p:spPr>
          <a:xfrm>
            <a:off x="563850" y="1455750"/>
            <a:ext cx="296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🎙️</a:t>
            </a:r>
            <a:endParaRPr sz="2100"/>
          </a:p>
        </p:txBody>
      </p:sp>
      <p:sp>
        <p:nvSpPr>
          <p:cNvPr id="466" name="Google Shape;466;p34"/>
          <p:cNvSpPr txBox="1"/>
          <p:nvPr/>
        </p:nvSpPr>
        <p:spPr>
          <a:xfrm>
            <a:off x="563950" y="776525"/>
            <a:ext cx="5412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📈</a:t>
            </a:r>
            <a:endParaRPr sz="2100"/>
          </a:p>
        </p:txBody>
      </p:sp>
      <p:sp>
        <p:nvSpPr>
          <p:cNvPr id="467" name="Google Shape;467;p3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8" name="Google Shape;468;p34"/>
          <p:cNvSpPr txBox="1"/>
          <p:nvPr/>
        </p:nvSpPr>
        <p:spPr>
          <a:xfrm>
            <a:off x="7776950" y="0"/>
            <a:ext cx="2189100" cy="2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Take a screenshot now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69" name="Google Shape;46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5301" y="278365"/>
            <a:ext cx="371449" cy="393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0" name="Google Shape;470;p34"/>
          <p:cNvCxnSpPr/>
          <p:nvPr/>
        </p:nvCxnSpPr>
        <p:spPr>
          <a:xfrm flipH="1" rot="10800000">
            <a:off x="-106975" y="3637450"/>
            <a:ext cx="9266700" cy="165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471" name="Google Shape;471;p34"/>
          <p:cNvCxnSpPr/>
          <p:nvPr/>
        </p:nvCxnSpPr>
        <p:spPr>
          <a:xfrm>
            <a:off x="-12375" y="3008075"/>
            <a:ext cx="9085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472" name="Google Shape;472;p34"/>
          <p:cNvCxnSpPr/>
          <p:nvPr/>
        </p:nvCxnSpPr>
        <p:spPr>
          <a:xfrm flipH="1" rot="10800000">
            <a:off x="-82300" y="1662800"/>
            <a:ext cx="9241800" cy="78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473" name="Google Shape;473;p34"/>
          <p:cNvSpPr txBox="1"/>
          <p:nvPr/>
        </p:nvSpPr>
        <p:spPr>
          <a:xfrm flipH="1" rot="5400000">
            <a:off x="6841850" y="2719100"/>
            <a:ext cx="24276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Bottom to up</a:t>
            </a:r>
            <a:endParaRPr b="1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4" name="Google Shape;474;p34"/>
          <p:cNvSpPr txBox="1"/>
          <p:nvPr/>
        </p:nvSpPr>
        <p:spPr>
          <a:xfrm>
            <a:off x="8180350" y="4069225"/>
            <a:ext cx="891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Pre-Launch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5" name="Google Shape;475;p34"/>
          <p:cNvSpPr txBox="1"/>
          <p:nvPr/>
        </p:nvSpPr>
        <p:spPr>
          <a:xfrm>
            <a:off x="8180350" y="3154825"/>
            <a:ext cx="891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Soft-Launch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6" name="Google Shape;476;p34"/>
          <p:cNvSpPr txBox="1"/>
          <p:nvPr/>
        </p:nvSpPr>
        <p:spPr>
          <a:xfrm>
            <a:off x="8180350" y="2240425"/>
            <a:ext cx="891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Big Bang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7" name="Google Shape;477;p34"/>
          <p:cNvSpPr txBox="1"/>
          <p:nvPr/>
        </p:nvSpPr>
        <p:spPr>
          <a:xfrm>
            <a:off x="8130850" y="1173625"/>
            <a:ext cx="9414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Post-Launch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What is the strategy you want to use to launch your product?</a:t>
            </a:r>
            <a:endParaRPr sz="1500"/>
          </a:p>
        </p:txBody>
      </p:sp>
      <p:sp>
        <p:nvSpPr>
          <p:cNvPr id="483" name="Google Shape;483;p3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4" name="Google Shape;484;p35"/>
          <p:cNvSpPr/>
          <p:nvPr/>
        </p:nvSpPr>
        <p:spPr>
          <a:xfrm>
            <a:off x="381350" y="19421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35"/>
          <p:cNvSpPr txBox="1"/>
          <p:nvPr/>
        </p:nvSpPr>
        <p:spPr>
          <a:xfrm>
            <a:off x="1007040" y="20162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PUSH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6" name="Google Shape;486;p35"/>
          <p:cNvSpPr/>
          <p:nvPr/>
        </p:nvSpPr>
        <p:spPr>
          <a:xfrm>
            <a:off x="4603500" y="19421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35"/>
          <p:cNvSpPr txBox="1"/>
          <p:nvPr/>
        </p:nvSpPr>
        <p:spPr>
          <a:xfrm>
            <a:off x="5229190" y="20162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PULL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8" name="Google Shape;488;p35"/>
          <p:cNvSpPr txBox="1"/>
          <p:nvPr/>
        </p:nvSpPr>
        <p:spPr>
          <a:xfrm>
            <a:off x="633675" y="2485350"/>
            <a:ext cx="36294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Community communication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Social Media, Forums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Pipeline Communication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Ex: TV, Radio, Roadshow, Seminars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9" name="Google Shape;489;p35"/>
          <p:cNvSpPr txBox="1"/>
          <p:nvPr/>
        </p:nvSpPr>
        <p:spPr>
          <a:xfrm>
            <a:off x="4755350" y="2479250"/>
            <a:ext cx="36294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Partner with existing ecosystem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Seeding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Incentivize the marquee users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Single-sided strategy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Influential strategy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Limited seats strategy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3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Channel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Every launch comes with a budget and it is important that you utilize that to maximize your </a:t>
            </a:r>
            <a:r>
              <a:rPr lang="en" sz="1500"/>
              <a:t>acquisition</a:t>
            </a:r>
            <a:r>
              <a:rPr lang="en" sz="1500"/>
              <a:t> at the lowest cost possible</a:t>
            </a:r>
            <a:endParaRPr/>
          </a:p>
        </p:txBody>
      </p:sp>
      <p:sp>
        <p:nvSpPr>
          <p:cNvPr id="495" name="Google Shape;495;p3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6" name="Google Shape;496;p36"/>
          <p:cNvSpPr/>
          <p:nvPr/>
        </p:nvSpPr>
        <p:spPr>
          <a:xfrm>
            <a:off x="381350" y="19421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36"/>
          <p:cNvSpPr txBox="1"/>
          <p:nvPr/>
        </p:nvSpPr>
        <p:spPr>
          <a:xfrm>
            <a:off x="1007040" y="20162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Online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8" name="Google Shape;498;p36"/>
          <p:cNvSpPr/>
          <p:nvPr/>
        </p:nvSpPr>
        <p:spPr>
          <a:xfrm>
            <a:off x="4603500" y="19421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36"/>
          <p:cNvSpPr txBox="1"/>
          <p:nvPr/>
        </p:nvSpPr>
        <p:spPr>
          <a:xfrm>
            <a:off x="5229190" y="20162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Offline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0" name="Google Shape;500;p36"/>
          <p:cNvSpPr txBox="1"/>
          <p:nvPr/>
        </p:nvSpPr>
        <p:spPr>
          <a:xfrm>
            <a:off x="611900" y="2489625"/>
            <a:ext cx="36294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Choose the channel you want to budget your strategy on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Social Media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Facebook, Instagram, Twitter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Communities 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Product Hunt, Forums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Traditional Communication 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Email, SMS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1" name="Google Shape;501;p36"/>
          <p:cNvSpPr txBox="1"/>
          <p:nvPr/>
        </p:nvSpPr>
        <p:spPr>
          <a:xfrm>
            <a:off x="4834050" y="2499966"/>
            <a:ext cx="36294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Choose the channel you want to budget your strategy on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Offline Media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TV, Radio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Networking Events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Conferences, Exhibitions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Fleet on Street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Roadshow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02" name="Google Shape;50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2200" y="292900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3125" y="164300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7850" y="292900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72566" y="164291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27850" y="292900"/>
            <a:ext cx="548700" cy="54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3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Strategy</a:t>
            </a:r>
            <a:endParaRPr/>
          </a:p>
        </p:txBody>
      </p:sp>
      <p:sp>
        <p:nvSpPr>
          <p:cNvPr id="512" name="Google Shape;512;p3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13" name="Google Shape;51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7900" y="975262"/>
            <a:ext cx="1209900" cy="395225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37"/>
          <p:cNvSpPr/>
          <p:nvPr/>
        </p:nvSpPr>
        <p:spPr>
          <a:xfrm>
            <a:off x="381350" y="19421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37"/>
          <p:cNvSpPr txBox="1"/>
          <p:nvPr/>
        </p:nvSpPr>
        <p:spPr>
          <a:xfrm>
            <a:off x="1007040" y="20162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PUSH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6" name="Google Shape;516;p37"/>
          <p:cNvSpPr/>
          <p:nvPr/>
        </p:nvSpPr>
        <p:spPr>
          <a:xfrm>
            <a:off x="4603500" y="19421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37"/>
          <p:cNvSpPr txBox="1"/>
          <p:nvPr/>
        </p:nvSpPr>
        <p:spPr>
          <a:xfrm>
            <a:off x="5229190" y="20162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PULL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8" name="Google Shape;518;p37"/>
          <p:cNvSpPr txBox="1"/>
          <p:nvPr/>
        </p:nvSpPr>
        <p:spPr>
          <a:xfrm>
            <a:off x="633675" y="2485350"/>
            <a:ext cx="36294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Community communication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Utilized blogging network for pushing cashback offers to the users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Utilize social media to attract users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9" name="Google Shape;519;p37"/>
          <p:cNvSpPr txBox="1"/>
          <p:nvPr/>
        </p:nvSpPr>
        <p:spPr>
          <a:xfrm>
            <a:off x="4755350" y="2479250"/>
            <a:ext cx="36294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Single-Sided Strategy  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-&gt; Partnered with operators and build various solutions for them via One97 communications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Incentivize the marquee users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 -&gt; Cashback &amp; Coupons pulled users to the platform to complete their recharges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0" name="Google Shape;520;p37"/>
          <p:cNvSpPr txBox="1"/>
          <p:nvPr/>
        </p:nvSpPr>
        <p:spPr>
          <a:xfrm>
            <a:off x="41150" y="4855450"/>
            <a:ext cx="30000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Source: </a:t>
            </a:r>
            <a:r>
              <a:rPr lang="en" sz="600" u="sng">
                <a:solidFill>
                  <a:schemeClr val="hlink"/>
                </a:solidFill>
                <a:hlinkClick r:id="rId4"/>
              </a:rPr>
              <a:t>http://www.cmlinks.com/pub/dp/dp40147.pdf</a:t>
            </a:r>
            <a:endParaRPr sz="9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Strategy</a:t>
            </a:r>
            <a:endParaRPr/>
          </a:p>
        </p:txBody>
      </p:sp>
      <p:sp>
        <p:nvSpPr>
          <p:cNvPr id="526" name="Google Shape;526;p3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7" name="Google Shape;527;p38"/>
          <p:cNvSpPr/>
          <p:nvPr/>
        </p:nvSpPr>
        <p:spPr>
          <a:xfrm>
            <a:off x="381350" y="19421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38"/>
          <p:cNvSpPr txBox="1"/>
          <p:nvPr/>
        </p:nvSpPr>
        <p:spPr>
          <a:xfrm>
            <a:off x="1007040" y="20162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PUSH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9" name="Google Shape;529;p38"/>
          <p:cNvSpPr/>
          <p:nvPr/>
        </p:nvSpPr>
        <p:spPr>
          <a:xfrm>
            <a:off x="4603500" y="19421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38"/>
          <p:cNvSpPr txBox="1"/>
          <p:nvPr/>
        </p:nvSpPr>
        <p:spPr>
          <a:xfrm>
            <a:off x="5229190" y="20162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PULL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1" name="Google Shape;531;p38"/>
          <p:cNvSpPr txBox="1"/>
          <p:nvPr/>
        </p:nvSpPr>
        <p:spPr>
          <a:xfrm>
            <a:off x="633675" y="2485350"/>
            <a:ext cx="36294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Community communication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Utilized social media to attract users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○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Utilized word-of-mouth within the community to inform users about the platform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2" name="Google Shape;532;p38"/>
          <p:cNvSpPr txBox="1"/>
          <p:nvPr/>
        </p:nvSpPr>
        <p:spPr>
          <a:xfrm>
            <a:off x="4755350" y="2479250"/>
            <a:ext cx="36294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Single-Sided Strategy </a:t>
            </a: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-&gt; Build restaurant solutions like inventory management and booking management services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Incentivize the marquee users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 -&gt; Free booking converted into reward points attracted the user onto the platform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33" name="Google Shape;53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8849" y="874777"/>
            <a:ext cx="841876" cy="631650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38"/>
          <p:cNvSpPr txBox="1"/>
          <p:nvPr/>
        </p:nvSpPr>
        <p:spPr>
          <a:xfrm>
            <a:off x="41150" y="4855450"/>
            <a:ext cx="65508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Source: </a:t>
            </a:r>
            <a:r>
              <a:rPr lang="en" sz="900" u="sng">
                <a:solidFill>
                  <a:schemeClr val="hlink"/>
                </a:solidFill>
                <a:hlinkClick r:id="rId4"/>
              </a:rPr>
              <a:t>https://www.sec.gov/Archives/edgar/data/1125914/000104746909000513/a2190140zs-1.htm</a:t>
            </a:r>
            <a:endParaRPr sz="7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39"/>
          <p:cNvSpPr/>
          <p:nvPr/>
        </p:nvSpPr>
        <p:spPr>
          <a:xfrm>
            <a:off x="2040925" y="4344475"/>
            <a:ext cx="58266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Defining the Problem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0" name="Google Shape;540;p39"/>
          <p:cNvSpPr/>
          <p:nvPr/>
        </p:nvSpPr>
        <p:spPr>
          <a:xfrm>
            <a:off x="2040925" y="3700750"/>
            <a:ext cx="1773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Features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1" name="Google Shape;541;p39"/>
          <p:cNvSpPr/>
          <p:nvPr/>
        </p:nvSpPr>
        <p:spPr>
          <a:xfrm>
            <a:off x="4067575" y="3700750"/>
            <a:ext cx="1773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Benefits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2" name="Google Shape;542;p39"/>
          <p:cNvSpPr/>
          <p:nvPr/>
        </p:nvSpPr>
        <p:spPr>
          <a:xfrm>
            <a:off x="6050943" y="3700750"/>
            <a:ext cx="1773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Monetization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3" name="Google Shape;543;p39"/>
          <p:cNvSpPr/>
          <p:nvPr/>
        </p:nvSpPr>
        <p:spPr>
          <a:xfrm>
            <a:off x="2040925" y="3073484"/>
            <a:ext cx="2847300" cy="5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Demand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4" name="Google Shape;544;p39"/>
          <p:cNvSpPr/>
          <p:nvPr/>
        </p:nvSpPr>
        <p:spPr>
          <a:xfrm>
            <a:off x="4983150" y="3065255"/>
            <a:ext cx="2847300" cy="5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Supply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5" name="Google Shape;545;p39"/>
          <p:cNvSpPr/>
          <p:nvPr/>
        </p:nvSpPr>
        <p:spPr>
          <a:xfrm>
            <a:off x="2040925" y="2396823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Push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6" name="Google Shape;546;p39"/>
          <p:cNvSpPr/>
          <p:nvPr/>
        </p:nvSpPr>
        <p:spPr>
          <a:xfrm>
            <a:off x="4983150" y="2396823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Pull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7" name="Google Shape;547;p39"/>
          <p:cNvSpPr/>
          <p:nvPr/>
        </p:nvSpPr>
        <p:spPr>
          <a:xfrm>
            <a:off x="2040925" y="1728391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Online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8" name="Google Shape;548;p39"/>
          <p:cNvSpPr/>
          <p:nvPr/>
        </p:nvSpPr>
        <p:spPr>
          <a:xfrm>
            <a:off x="4983150" y="1728391"/>
            <a:ext cx="2847300" cy="5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Offline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9" name="Google Shape;549;p39"/>
          <p:cNvSpPr/>
          <p:nvPr/>
        </p:nvSpPr>
        <p:spPr>
          <a:xfrm>
            <a:off x="2039100" y="1057837"/>
            <a:ext cx="2847300" cy="576000"/>
          </a:xfrm>
          <a:prstGeom prst="rect">
            <a:avLst/>
          </a:prstGeom>
          <a:solidFill>
            <a:srgbClr val="FF9900"/>
          </a:solidFill>
          <a:ln cap="flat" cmpd="sng" w="114300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Acquisition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0" name="Google Shape;550;p39"/>
          <p:cNvSpPr/>
          <p:nvPr/>
        </p:nvSpPr>
        <p:spPr>
          <a:xfrm>
            <a:off x="4983150" y="1049607"/>
            <a:ext cx="2847300" cy="576000"/>
          </a:xfrm>
          <a:prstGeom prst="rect">
            <a:avLst/>
          </a:prstGeom>
          <a:solidFill>
            <a:srgbClr val="FF9900"/>
          </a:solidFill>
          <a:ln cap="flat" cmpd="sng" w="114300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Commitment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1" name="Google Shape;551;p39"/>
          <p:cNvSpPr txBox="1"/>
          <p:nvPr/>
        </p:nvSpPr>
        <p:spPr>
          <a:xfrm>
            <a:off x="650150" y="379945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Product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52" name="Google Shape;552;p39"/>
          <p:cNvSpPr txBox="1"/>
          <p:nvPr/>
        </p:nvSpPr>
        <p:spPr>
          <a:xfrm>
            <a:off x="627118" y="3131036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Market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53" name="Google Shape;553;p39"/>
          <p:cNvSpPr txBox="1"/>
          <p:nvPr/>
        </p:nvSpPr>
        <p:spPr>
          <a:xfrm>
            <a:off x="647850" y="251200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Strategy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54" name="Google Shape;554;p39"/>
          <p:cNvSpPr txBox="1"/>
          <p:nvPr/>
        </p:nvSpPr>
        <p:spPr>
          <a:xfrm>
            <a:off x="670400" y="182710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Channel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55" name="Google Shape;555;p39"/>
          <p:cNvSpPr txBox="1"/>
          <p:nvPr/>
        </p:nvSpPr>
        <p:spPr>
          <a:xfrm>
            <a:off x="666750" y="1142200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Metrics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556" name="Google Shape;556;p39"/>
          <p:cNvCxnSpPr/>
          <p:nvPr/>
        </p:nvCxnSpPr>
        <p:spPr>
          <a:xfrm rot="10800000">
            <a:off x="8032075" y="1110075"/>
            <a:ext cx="57600" cy="3761100"/>
          </a:xfrm>
          <a:prstGeom prst="straightConnector1">
            <a:avLst/>
          </a:prstGeom>
          <a:noFill/>
          <a:ln cap="flat" cmpd="sng" w="38100">
            <a:solidFill>
              <a:srgbClr val="99999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7" name="Google Shape;557;p39"/>
          <p:cNvSpPr txBox="1"/>
          <p:nvPr/>
        </p:nvSpPr>
        <p:spPr>
          <a:xfrm>
            <a:off x="1110975" y="123425"/>
            <a:ext cx="68388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And ensure that you are able to track all of your effort</a:t>
            </a:r>
            <a:endParaRPr sz="23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58" name="Google Shape;558;p39"/>
          <p:cNvSpPr txBox="1"/>
          <p:nvPr/>
        </p:nvSpPr>
        <p:spPr>
          <a:xfrm>
            <a:off x="301643" y="3408411"/>
            <a:ext cx="9792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🔓</a:t>
            </a:r>
            <a:endParaRPr sz="2100"/>
          </a:p>
        </p:txBody>
      </p:sp>
      <p:sp>
        <p:nvSpPr>
          <p:cNvPr id="559" name="Google Shape;559;p39"/>
          <p:cNvSpPr txBox="1"/>
          <p:nvPr/>
        </p:nvSpPr>
        <p:spPr>
          <a:xfrm>
            <a:off x="520655" y="4237818"/>
            <a:ext cx="5412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100"/>
              <a:t>🔍</a:t>
            </a:r>
            <a:endParaRPr b="1" sz="2100"/>
          </a:p>
        </p:txBody>
      </p:sp>
      <p:sp>
        <p:nvSpPr>
          <p:cNvPr id="560" name="Google Shape;560;p39"/>
          <p:cNvSpPr txBox="1"/>
          <p:nvPr/>
        </p:nvSpPr>
        <p:spPr>
          <a:xfrm>
            <a:off x="666750" y="4443175"/>
            <a:ext cx="1275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Problem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1" name="Google Shape;561;p39"/>
          <p:cNvSpPr txBox="1"/>
          <p:nvPr/>
        </p:nvSpPr>
        <p:spPr>
          <a:xfrm>
            <a:off x="80150" y="2763813"/>
            <a:ext cx="1415400" cy="2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🐣</a:t>
            </a:r>
            <a:endParaRPr sz="2100"/>
          </a:p>
        </p:txBody>
      </p:sp>
      <p:sp>
        <p:nvSpPr>
          <p:cNvPr id="562" name="Google Shape;562;p39"/>
          <p:cNvSpPr txBox="1"/>
          <p:nvPr/>
        </p:nvSpPr>
        <p:spPr>
          <a:xfrm>
            <a:off x="504191" y="2441452"/>
            <a:ext cx="477300" cy="5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🚀</a:t>
            </a:r>
            <a:endParaRPr/>
          </a:p>
        </p:txBody>
      </p:sp>
      <p:sp>
        <p:nvSpPr>
          <p:cNvPr id="563" name="Google Shape;563;p39"/>
          <p:cNvSpPr txBox="1"/>
          <p:nvPr/>
        </p:nvSpPr>
        <p:spPr>
          <a:xfrm>
            <a:off x="563850" y="1455750"/>
            <a:ext cx="296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🎙️</a:t>
            </a:r>
            <a:endParaRPr sz="2100"/>
          </a:p>
        </p:txBody>
      </p:sp>
      <p:sp>
        <p:nvSpPr>
          <p:cNvPr id="564" name="Google Shape;564;p39"/>
          <p:cNvSpPr txBox="1"/>
          <p:nvPr/>
        </p:nvSpPr>
        <p:spPr>
          <a:xfrm>
            <a:off x="563950" y="776525"/>
            <a:ext cx="5412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100"/>
              <a:t>📈</a:t>
            </a:r>
            <a:endParaRPr sz="2100"/>
          </a:p>
        </p:txBody>
      </p:sp>
      <p:sp>
        <p:nvSpPr>
          <p:cNvPr id="565" name="Google Shape;565;p3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66" name="Google Shape;566;p39"/>
          <p:cNvCxnSpPr/>
          <p:nvPr/>
        </p:nvCxnSpPr>
        <p:spPr>
          <a:xfrm flipH="1" rot="10800000">
            <a:off x="-106975" y="3637450"/>
            <a:ext cx="9266700" cy="165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567" name="Google Shape;567;p39"/>
          <p:cNvCxnSpPr/>
          <p:nvPr/>
        </p:nvCxnSpPr>
        <p:spPr>
          <a:xfrm>
            <a:off x="-12375" y="3008075"/>
            <a:ext cx="9085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568" name="Google Shape;568;p39"/>
          <p:cNvCxnSpPr/>
          <p:nvPr/>
        </p:nvCxnSpPr>
        <p:spPr>
          <a:xfrm flipH="1" rot="10800000">
            <a:off x="-82300" y="1662800"/>
            <a:ext cx="9241800" cy="78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569" name="Google Shape;569;p39"/>
          <p:cNvSpPr txBox="1"/>
          <p:nvPr/>
        </p:nvSpPr>
        <p:spPr>
          <a:xfrm flipH="1" rot="5400000">
            <a:off x="6841850" y="2719100"/>
            <a:ext cx="24276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Bottom to up</a:t>
            </a:r>
            <a:endParaRPr b="1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0" name="Google Shape;570;p39"/>
          <p:cNvSpPr txBox="1"/>
          <p:nvPr/>
        </p:nvSpPr>
        <p:spPr>
          <a:xfrm>
            <a:off x="8180350" y="4069225"/>
            <a:ext cx="891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Pre-Launch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1" name="Google Shape;571;p39"/>
          <p:cNvSpPr txBox="1"/>
          <p:nvPr/>
        </p:nvSpPr>
        <p:spPr>
          <a:xfrm>
            <a:off x="8180350" y="3154825"/>
            <a:ext cx="891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Soft-Launch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2" name="Google Shape;572;p39"/>
          <p:cNvSpPr txBox="1"/>
          <p:nvPr/>
        </p:nvSpPr>
        <p:spPr>
          <a:xfrm>
            <a:off x="8180350" y="2240425"/>
            <a:ext cx="891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Big Bang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3" name="Google Shape;573;p39"/>
          <p:cNvSpPr txBox="1"/>
          <p:nvPr/>
        </p:nvSpPr>
        <p:spPr>
          <a:xfrm>
            <a:off x="8130850" y="1173625"/>
            <a:ext cx="9414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Post-Launch</a:t>
            </a:r>
            <a:endParaRPr b="1"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40"/>
          <p:cNvSpPr txBox="1"/>
          <p:nvPr>
            <p:ph type="title"/>
          </p:nvPr>
        </p:nvSpPr>
        <p:spPr>
          <a:xfrm>
            <a:off x="203625" y="71095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Post-Launch</a:t>
            </a:r>
            <a:endParaRPr/>
          </a:p>
        </p:txBody>
      </p:sp>
      <p:sp>
        <p:nvSpPr>
          <p:cNvPr id="579" name="Google Shape;579;p40"/>
          <p:cNvSpPr txBox="1"/>
          <p:nvPr>
            <p:ph idx="1" type="subTitle"/>
          </p:nvPr>
        </p:nvSpPr>
        <p:spPr>
          <a:xfrm>
            <a:off x="203625" y="2430076"/>
            <a:ext cx="4045200" cy="9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“Keeping an extremely close watch to see how your product picks up, learn, improve and navigate to the right direction”</a:t>
            </a:r>
            <a:endParaRPr sz="1800"/>
          </a:p>
        </p:txBody>
      </p:sp>
      <p:sp>
        <p:nvSpPr>
          <p:cNvPr id="580" name="Google Shape;580;p4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B2B2C Common Problems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Fragmented Resources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Inefficient Markets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Demand &amp; Supply Gap</a:t>
            </a:r>
            <a:endParaRPr/>
          </a:p>
        </p:txBody>
      </p:sp>
      <p:sp>
        <p:nvSpPr>
          <p:cNvPr id="581" name="Google Shape;581;p4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2" name="Google Shape;58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038" y="-16462"/>
            <a:ext cx="5176425" cy="51764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Metrics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To determine launch success, ensure you have all the right metrics in place</a:t>
            </a:r>
            <a:endParaRPr sz="1500"/>
          </a:p>
        </p:txBody>
      </p:sp>
      <p:sp>
        <p:nvSpPr>
          <p:cNvPr id="588" name="Google Shape;588;p41"/>
          <p:cNvSpPr txBox="1"/>
          <p:nvPr>
            <p:ph idx="4294967295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Acquisition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Commitment</a:t>
            </a:r>
            <a:endParaRPr/>
          </a:p>
        </p:txBody>
      </p:sp>
      <p:sp>
        <p:nvSpPr>
          <p:cNvPr id="589" name="Google Shape;589;p41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Acquisition</a:t>
            </a:r>
            <a:endParaRPr/>
          </a:p>
        </p:txBody>
      </p:sp>
      <p:sp>
        <p:nvSpPr>
          <p:cNvPr id="590" name="Google Shape;590;p41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Commitment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%age of failure to convert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%age of negative feedback to total feedback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t/>
            </a:r>
            <a:endParaRPr/>
          </a:p>
        </p:txBody>
      </p:sp>
      <p:sp>
        <p:nvSpPr>
          <p:cNvPr id="591" name="Google Shape;591;p4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2" name="Google Shape;592;p41"/>
          <p:cNvSpPr/>
          <p:nvPr/>
        </p:nvSpPr>
        <p:spPr>
          <a:xfrm>
            <a:off x="381350" y="19421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41"/>
          <p:cNvSpPr/>
          <p:nvPr/>
        </p:nvSpPr>
        <p:spPr>
          <a:xfrm>
            <a:off x="4603500" y="19421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41"/>
          <p:cNvSpPr txBox="1"/>
          <p:nvPr/>
        </p:nvSpPr>
        <p:spPr>
          <a:xfrm>
            <a:off x="1007040" y="20162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Acquisition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5" name="Google Shape;595;p41"/>
          <p:cNvSpPr txBox="1"/>
          <p:nvPr/>
        </p:nvSpPr>
        <p:spPr>
          <a:xfrm>
            <a:off x="5229190" y="20162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Commitment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6" name="Google Shape;596;p41"/>
          <p:cNvSpPr txBox="1"/>
          <p:nvPr/>
        </p:nvSpPr>
        <p:spPr>
          <a:xfrm>
            <a:off x="611900" y="2510350"/>
            <a:ext cx="36294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Ensure you define what an acquisition is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Registration Metrics (Demand/Supply)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Unit Metrics for Cost (Acquisition like avg cost for first transaction) 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*mobile OTP registration is not acquisition.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First transaction is non-monetary or monetary.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7" name="Google Shape;597;p41"/>
          <p:cNvSpPr txBox="1"/>
          <p:nvPr/>
        </p:nvSpPr>
        <p:spPr>
          <a:xfrm>
            <a:off x="4834050" y="2510350"/>
            <a:ext cx="36294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Key Metrics that you need to track for short &amp; medium term until your definition of success is met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Conversion Metrics </a:t>
            </a:r>
            <a:endParaRPr sz="8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Illiquidity Metrics or Quality Metrics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Value Creation Metrics or Experience Metrics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Volume Metrics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Metrics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To determine launch success, ensure you have all the right metrics in place</a:t>
            </a:r>
            <a:endParaRPr sz="1500"/>
          </a:p>
        </p:txBody>
      </p:sp>
      <p:sp>
        <p:nvSpPr>
          <p:cNvPr id="603" name="Google Shape;603;p42"/>
          <p:cNvSpPr txBox="1"/>
          <p:nvPr>
            <p:ph idx="4294967295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Acquisition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Commitment</a:t>
            </a:r>
            <a:endParaRPr/>
          </a:p>
        </p:txBody>
      </p:sp>
      <p:sp>
        <p:nvSpPr>
          <p:cNvPr id="604" name="Google Shape;604;p42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Acquisition</a:t>
            </a:r>
            <a:endParaRPr/>
          </a:p>
        </p:txBody>
      </p:sp>
      <p:sp>
        <p:nvSpPr>
          <p:cNvPr id="605" name="Google Shape;605;p42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Commitment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%age of failure to convert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%age of negative feedback to total feedback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t/>
            </a:r>
            <a:endParaRPr/>
          </a:p>
        </p:txBody>
      </p:sp>
      <p:sp>
        <p:nvSpPr>
          <p:cNvPr id="606" name="Google Shape;606;p4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7" name="Google Shape;607;p42"/>
          <p:cNvSpPr/>
          <p:nvPr/>
        </p:nvSpPr>
        <p:spPr>
          <a:xfrm>
            <a:off x="381350" y="19421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42"/>
          <p:cNvSpPr/>
          <p:nvPr/>
        </p:nvSpPr>
        <p:spPr>
          <a:xfrm>
            <a:off x="4603500" y="19421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42"/>
          <p:cNvSpPr txBox="1"/>
          <p:nvPr/>
        </p:nvSpPr>
        <p:spPr>
          <a:xfrm>
            <a:off x="1007040" y="20162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Acquisition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0" name="Google Shape;610;p42"/>
          <p:cNvSpPr txBox="1"/>
          <p:nvPr/>
        </p:nvSpPr>
        <p:spPr>
          <a:xfrm>
            <a:off x="5229190" y="20162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Commitment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1" name="Google Shape;611;p42"/>
          <p:cNvSpPr txBox="1"/>
          <p:nvPr/>
        </p:nvSpPr>
        <p:spPr>
          <a:xfrm>
            <a:off x="611900" y="2510350"/>
            <a:ext cx="36294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Total Installations in a time period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Avg Cost 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/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 Installation per day broken down by segment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Avg cost / first transaction broken down by segment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2" name="Google Shape;612;p42"/>
          <p:cNvSpPr txBox="1"/>
          <p:nvPr/>
        </p:nvSpPr>
        <p:spPr>
          <a:xfrm>
            <a:off x="4834050" y="2510350"/>
            <a:ext cx="36294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Avg recharge size / Customer per day broken down by segment 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Avg cost / recharge per day (because you are giving cash backs)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Avg recharge failures / day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Incomplete transactions / day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13" name="Google Shape;61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6225" y="750915"/>
            <a:ext cx="1209900" cy="39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4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Metrics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To determine launch success, ensure you have all the right metrics in place</a:t>
            </a:r>
            <a:endParaRPr sz="1500"/>
          </a:p>
        </p:txBody>
      </p:sp>
      <p:sp>
        <p:nvSpPr>
          <p:cNvPr id="619" name="Google Shape;619;p43"/>
          <p:cNvSpPr txBox="1"/>
          <p:nvPr>
            <p:ph idx="4294967295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Acquisition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Commitment</a:t>
            </a:r>
            <a:endParaRPr/>
          </a:p>
        </p:txBody>
      </p:sp>
      <p:sp>
        <p:nvSpPr>
          <p:cNvPr id="620" name="Google Shape;620;p43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Acquisition</a:t>
            </a:r>
            <a:endParaRPr/>
          </a:p>
        </p:txBody>
      </p:sp>
      <p:sp>
        <p:nvSpPr>
          <p:cNvPr id="621" name="Google Shape;621;p43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Commitment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%age of failure to convert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%age of negative feedback to total feedback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t/>
            </a:r>
            <a:endParaRPr/>
          </a:p>
        </p:txBody>
      </p:sp>
      <p:sp>
        <p:nvSpPr>
          <p:cNvPr id="622" name="Google Shape;622;p4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3" name="Google Shape;623;p43"/>
          <p:cNvSpPr/>
          <p:nvPr/>
        </p:nvSpPr>
        <p:spPr>
          <a:xfrm>
            <a:off x="381350" y="19421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3"/>
          <p:cNvSpPr/>
          <p:nvPr/>
        </p:nvSpPr>
        <p:spPr>
          <a:xfrm>
            <a:off x="4603500" y="1942175"/>
            <a:ext cx="4090500" cy="26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43"/>
          <p:cNvSpPr txBox="1"/>
          <p:nvPr/>
        </p:nvSpPr>
        <p:spPr>
          <a:xfrm>
            <a:off x="1007040" y="20162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Acquisition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6" name="Google Shape;626;p43"/>
          <p:cNvSpPr txBox="1"/>
          <p:nvPr/>
        </p:nvSpPr>
        <p:spPr>
          <a:xfrm>
            <a:off x="5229190" y="2016250"/>
            <a:ext cx="268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Commitment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7" name="Google Shape;627;p43"/>
          <p:cNvSpPr txBox="1"/>
          <p:nvPr/>
        </p:nvSpPr>
        <p:spPr>
          <a:xfrm>
            <a:off x="611900" y="2510350"/>
            <a:ext cx="36294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Number of restaurant booking per day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Number of restaurants acquired in a given time period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Cost / restaurant booking in given time period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8" name="Google Shape;628;p43"/>
          <p:cNvSpPr txBox="1"/>
          <p:nvPr/>
        </p:nvSpPr>
        <p:spPr>
          <a:xfrm>
            <a:off x="4834050" y="2510350"/>
            <a:ext cx="3629400" cy="1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Distribution of restaurant booking per day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%age of restaurants with no booking / day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Customer Booking cancellations % / day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Restaurant Booking cancellations % / day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Incomplete bookings % / day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29" name="Google Shape;62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0912" y="611002"/>
            <a:ext cx="841876" cy="63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4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35" name="Google Shape;63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ece of duct tape sticking a note to the slide" id="637" name="Google Shape;637;p44"/>
          <p:cNvPicPr preferRelativeResize="0"/>
          <p:nvPr/>
        </p:nvPicPr>
        <p:blipFill rotWithShape="1">
          <a:blip r:embed="rId4">
            <a:alphaModFix/>
          </a:blip>
          <a:srcRect b="10011" l="9244" r="2118" t="5926"/>
          <a:stretch/>
        </p:blipFill>
        <p:spPr>
          <a:xfrm rot="154828">
            <a:off x="3536000" y="-11324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44"/>
          <p:cNvSpPr txBox="1"/>
          <p:nvPr/>
        </p:nvSpPr>
        <p:spPr>
          <a:xfrm>
            <a:off x="28555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Launch Preventive Measures</a:t>
            </a:r>
            <a:endParaRPr b="1" sz="23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9" name="Google Shape;639;p44"/>
          <p:cNvSpPr txBox="1"/>
          <p:nvPr>
            <p:ph idx="4294967295" type="body"/>
          </p:nvPr>
        </p:nvSpPr>
        <p:spPr>
          <a:xfrm>
            <a:off x="2855550" y="1377480"/>
            <a:ext cx="3432900" cy="33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aleway"/>
                <a:ea typeface="Raleway"/>
                <a:cs typeface="Raleway"/>
                <a:sym typeface="Raleway"/>
              </a:rPr>
              <a:t>A huge topic in itself, we will only scratch the surface here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b="1" lang="en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Legal &amp; Governance</a:t>
            </a:r>
            <a:br>
              <a:rPr lang="en" sz="1400">
                <a:latin typeface="Raleway"/>
                <a:ea typeface="Raleway"/>
                <a:cs typeface="Raleway"/>
                <a:sym typeface="Raleway"/>
              </a:rPr>
            </a:br>
            <a:r>
              <a:rPr lang="en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Consult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b="1" lang="en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Competitors</a:t>
            </a:r>
            <a:br>
              <a:rPr lang="en" sz="1400">
                <a:latin typeface="Raleway"/>
                <a:ea typeface="Raleway"/>
                <a:cs typeface="Raleway"/>
                <a:sym typeface="Raleway"/>
              </a:rPr>
            </a:br>
            <a:r>
              <a:rPr lang="en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Watch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b="1" lang="en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Technology Failures</a:t>
            </a:r>
            <a:br>
              <a:rPr lang="en" sz="1400">
                <a:latin typeface="Raleway"/>
                <a:ea typeface="Raleway"/>
                <a:cs typeface="Raleway"/>
                <a:sym typeface="Raleway"/>
              </a:rPr>
            </a:br>
            <a:r>
              <a:rPr lang="en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Test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45"/>
          <p:cNvSpPr txBox="1"/>
          <p:nvPr>
            <p:ph type="title"/>
          </p:nvPr>
        </p:nvSpPr>
        <p:spPr>
          <a:xfrm>
            <a:off x="265500" y="99450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Legal &amp; Governance</a:t>
            </a:r>
            <a:endParaRPr/>
          </a:p>
        </p:txBody>
      </p:sp>
      <p:sp>
        <p:nvSpPr>
          <p:cNvPr id="645" name="Google Shape;645;p4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6" name="Google Shape;646;p45"/>
          <p:cNvSpPr txBox="1"/>
          <p:nvPr>
            <p:ph idx="1" type="subTitle"/>
          </p:nvPr>
        </p:nvSpPr>
        <p:spPr>
          <a:xfrm>
            <a:off x="265500" y="25572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Be early to take legal guidance on your product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Consult at every stage of your lifecycle</a:t>
            </a:r>
            <a:endParaRPr/>
          </a:p>
        </p:txBody>
      </p:sp>
      <p:sp>
        <p:nvSpPr>
          <p:cNvPr id="647" name="Google Shape;647;p4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45"/>
          <p:cNvSpPr/>
          <p:nvPr/>
        </p:nvSpPr>
        <p:spPr>
          <a:xfrm>
            <a:off x="5135275" y="864100"/>
            <a:ext cx="1407300" cy="1226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WIP</a:t>
            </a:r>
            <a:endParaRPr/>
          </a:p>
        </p:txBody>
      </p:sp>
      <p:pic>
        <p:nvPicPr>
          <p:cNvPr id="649" name="Google Shape;64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8650" y="0"/>
            <a:ext cx="6858000" cy="5143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46"/>
          <p:cNvSpPr txBox="1"/>
          <p:nvPr>
            <p:ph type="title"/>
          </p:nvPr>
        </p:nvSpPr>
        <p:spPr>
          <a:xfrm>
            <a:off x="265500" y="79700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Competitors</a:t>
            </a:r>
            <a:endParaRPr/>
          </a:p>
        </p:txBody>
      </p:sp>
      <p:sp>
        <p:nvSpPr>
          <p:cNvPr id="655" name="Google Shape;655;p4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6" name="Google Shape;656;p46"/>
          <p:cNvSpPr txBox="1"/>
          <p:nvPr>
            <p:ph idx="1" type="subTitle"/>
          </p:nvPr>
        </p:nvSpPr>
        <p:spPr>
          <a:xfrm>
            <a:off x="265500" y="2935842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Only track don’t worry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Identify differentiators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Find your space</a:t>
            </a:r>
            <a:endParaRPr/>
          </a:p>
        </p:txBody>
      </p:sp>
      <p:sp>
        <p:nvSpPr>
          <p:cNvPr id="657" name="Google Shape;657;p4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46"/>
          <p:cNvSpPr/>
          <p:nvPr/>
        </p:nvSpPr>
        <p:spPr>
          <a:xfrm>
            <a:off x="5287675" y="1016500"/>
            <a:ext cx="1407300" cy="1226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WIP</a:t>
            </a:r>
            <a:endParaRPr/>
          </a:p>
        </p:txBody>
      </p:sp>
      <p:sp>
        <p:nvSpPr>
          <p:cNvPr id="659" name="Google Shape;659;p46"/>
          <p:cNvSpPr txBox="1"/>
          <p:nvPr>
            <p:ph idx="1" type="subTitle"/>
          </p:nvPr>
        </p:nvSpPr>
        <p:spPr>
          <a:xfrm>
            <a:off x="265500" y="2296045"/>
            <a:ext cx="4045200" cy="5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“No business is a zero-sum business” </a:t>
            </a:r>
            <a:endParaRPr sz="1800"/>
          </a:p>
        </p:txBody>
      </p:sp>
      <p:pic>
        <p:nvPicPr>
          <p:cNvPr id="660" name="Google Shape;66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9800" y="-115087"/>
            <a:ext cx="12251925" cy="537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47"/>
          <p:cNvSpPr txBox="1"/>
          <p:nvPr>
            <p:ph type="title"/>
          </p:nvPr>
        </p:nvSpPr>
        <p:spPr>
          <a:xfrm>
            <a:off x="265500" y="86410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Technology Failures</a:t>
            </a:r>
            <a:endParaRPr/>
          </a:p>
        </p:txBody>
      </p:sp>
      <p:sp>
        <p:nvSpPr>
          <p:cNvPr id="666" name="Google Shape;666;p4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7" name="Google Shape;667;p47"/>
          <p:cNvSpPr txBox="1"/>
          <p:nvPr>
            <p:ph idx="1" type="subTitle"/>
          </p:nvPr>
        </p:nvSpPr>
        <p:spPr>
          <a:xfrm>
            <a:off x="306650" y="24502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Soft-launch your product to a very very small set of users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Identify and fix before big launch to avoid disappointment</a:t>
            </a:r>
            <a:endParaRPr/>
          </a:p>
        </p:txBody>
      </p:sp>
      <p:sp>
        <p:nvSpPr>
          <p:cNvPr id="668" name="Google Shape;668;p4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47"/>
          <p:cNvSpPr/>
          <p:nvPr/>
        </p:nvSpPr>
        <p:spPr>
          <a:xfrm>
            <a:off x="5135275" y="864100"/>
            <a:ext cx="1407300" cy="1226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WIP</a:t>
            </a:r>
            <a:endParaRPr/>
          </a:p>
        </p:txBody>
      </p:sp>
      <p:pic>
        <p:nvPicPr>
          <p:cNvPr id="670" name="Google Shape;67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4050" y="-98775"/>
            <a:ext cx="5386349" cy="53163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4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Essentials at the time of launch?</a:t>
            </a:r>
            <a:endParaRPr/>
          </a:p>
        </p:txBody>
      </p:sp>
      <p:sp>
        <p:nvSpPr>
          <p:cNvPr id="676" name="Google Shape;676;p4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7" name="Google Shape;677;p48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Track your metrics closely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Watch out for any nefarious activities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Watch out for negative feedbacks</a:t>
            </a:r>
            <a:endParaRPr/>
          </a:p>
        </p:txBody>
      </p:sp>
      <p:sp>
        <p:nvSpPr>
          <p:cNvPr id="678" name="Google Shape;678;p4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79" name="Google Shape;67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6250" y="-74075"/>
            <a:ext cx="5258725" cy="525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49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685" name="Google Shape;685;p4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5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Recommended Reads</a:t>
            </a:r>
            <a:endParaRPr/>
          </a:p>
        </p:txBody>
      </p:sp>
      <p:sp>
        <p:nvSpPr>
          <p:cNvPr id="691" name="Google Shape;691;p5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2"/>
                </a:solidFill>
              </a:rPr>
              <a:t>‹#›</a:t>
            </a:fld>
            <a:endParaRPr>
              <a:solidFill>
                <a:schemeClr val="lt2"/>
              </a:solidFill>
            </a:endParaRPr>
          </a:p>
        </p:txBody>
      </p:sp>
      <p:pic>
        <p:nvPicPr>
          <p:cNvPr id="692" name="Google Shape;69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62409">
            <a:off x="1621274" y="1969689"/>
            <a:ext cx="929925" cy="14104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93" name="Google Shape;693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32885">
            <a:off x="2598249" y="1718772"/>
            <a:ext cx="929925" cy="139749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94" name="Google Shape;694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43775">
            <a:off x="655050" y="2247475"/>
            <a:ext cx="929925" cy="13934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95" name="Google Shape;695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984276">
            <a:off x="2076575" y="3368012"/>
            <a:ext cx="817501" cy="8175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96" name="Google Shape;696;p50"/>
          <p:cNvSpPr txBox="1"/>
          <p:nvPr/>
        </p:nvSpPr>
        <p:spPr>
          <a:xfrm rot="-1014328">
            <a:off x="2148351" y="4075267"/>
            <a:ext cx="1069832" cy="3940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Stratechery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7" name="Google Shape;697;p50"/>
          <p:cNvSpPr txBox="1"/>
          <p:nvPr/>
        </p:nvSpPr>
        <p:spPr>
          <a:xfrm>
            <a:off x="5052975" y="1859900"/>
            <a:ext cx="3242400" cy="5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Read more about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One97 IPO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8"/>
              </a:rPr>
              <a:t>http://www.cmlinks.com/pub/dp/dp40147.pdf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8" name="Google Shape;698;p50"/>
          <p:cNvSpPr txBox="1"/>
          <p:nvPr/>
        </p:nvSpPr>
        <p:spPr>
          <a:xfrm>
            <a:off x="5040789" y="2921625"/>
            <a:ext cx="3242400" cy="5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OpenTable IPO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9"/>
              </a:rPr>
              <a:t>https://www.sec.gov/Archives/edgar/data/1125914/000104746909000513/a2190140zs-1.htm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9" name="Google Shape;699;p50"/>
          <p:cNvSpPr txBox="1"/>
          <p:nvPr/>
        </p:nvSpPr>
        <p:spPr>
          <a:xfrm>
            <a:off x="5104925" y="3983350"/>
            <a:ext cx="3000000" cy="3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10"/>
              </a:rPr>
              <a:t>https://knowledge.insead.edu/node/4834/pdf</a:t>
            </a:r>
            <a:endParaRPr/>
          </a:p>
        </p:txBody>
      </p:sp>
      <p:sp>
        <p:nvSpPr>
          <p:cNvPr id="700" name="Google Shape;700;p50"/>
          <p:cNvSpPr txBox="1"/>
          <p:nvPr/>
        </p:nvSpPr>
        <p:spPr>
          <a:xfrm>
            <a:off x="5092300" y="3755650"/>
            <a:ext cx="2687400" cy="3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Platform Launch Strategy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