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3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1"/>
  </p:normalViewPr>
  <p:slideViewPr>
    <p:cSldViewPr snapToGrid="0">
      <p:cViewPr varScale="1">
        <p:scale>
          <a:sx n="116" d="100"/>
          <a:sy n="116" d="100"/>
        </p:scale>
        <p:origin x="4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8469-7947-9E40-B909-6E8677CA00E4}" type="datetime1">
              <a:rPr lang="en-US" smtClean="0"/>
              <a:t>12/7/24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A6E9-C735-884C-B48C-5B52C35F7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68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80EE-0EE9-8342-87C5-408726830D8F}" type="datetime1">
              <a:rPr lang="en-US" smtClean="0"/>
              <a:t>12/7/24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A6E9-C735-884C-B48C-5B52C35F7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320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E773F-16A6-544C-92F9-CD8F1F021BB6}" type="datetime1">
              <a:rPr lang="en-US" smtClean="0"/>
              <a:t>12/7/24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A6E9-C735-884C-B48C-5B52C35F7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423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AAF1A-B8C7-7B4D-97AF-8445BEB6A633}" type="datetime1">
              <a:rPr lang="en-US" smtClean="0"/>
              <a:t>12/7/24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A6E9-C735-884C-B48C-5B52C35F7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945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17B58-948B-B846-ACA5-AE6B71B94759}" type="datetime1">
              <a:rPr lang="en-US" smtClean="0"/>
              <a:t>12/7/24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A6E9-C735-884C-B48C-5B52C35F7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557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24B-F22F-904E-8CCE-E18F5FF2BD4F}" type="datetime1">
              <a:rPr lang="en-US" smtClean="0"/>
              <a:t>12/7/24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A6E9-C735-884C-B48C-5B52C35F7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43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0289-A373-1847-9EA8-99D9E660BEB3}" type="datetime1">
              <a:rPr lang="en-US" smtClean="0"/>
              <a:t>12/7/24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A6E9-C735-884C-B48C-5B52C35F7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856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556E3-E2D1-C942-8BB9-3821850706BA}" type="datetime1">
              <a:rPr lang="en-US" smtClean="0"/>
              <a:t>12/7/24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A6E9-C735-884C-B48C-5B52C35F7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184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5D96-9D75-944C-97AD-4612D5B140C8}" type="datetime1">
              <a:rPr lang="en-US" smtClean="0"/>
              <a:t>12/7/24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A6E9-C735-884C-B48C-5B52C35F7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372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C6374-5428-724B-8BC7-F876C913E863}" type="datetime1">
              <a:rPr lang="en-US" smtClean="0"/>
              <a:t>12/7/24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A6E9-C735-884C-B48C-5B52C35F7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764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FCEF-F8B6-D541-9E7A-47CD44EF6796}" type="datetime1">
              <a:rPr lang="en-US" smtClean="0"/>
              <a:t>12/7/24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A6E9-C735-884C-B48C-5B52C35F7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32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652606-6437-1A4D-A4E8-FC34302AF88A}" type="datetime1">
              <a:rPr lang="en-US" smtClean="0"/>
              <a:t>12/7/24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Copyright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36310D-A587-4162-9EBD-F1EEDF505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573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A6E9854-04B6-8BF9-23EC-9F547F13F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78" y="6323510"/>
            <a:ext cx="1192644" cy="430803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297CE1D-C315-52CA-DE1A-FFADECEC9E67}"/>
              </a:ext>
            </a:extLst>
          </p:cNvPr>
          <p:cNvGraphicFramePr>
            <a:graphicFrameLocks noGrp="1"/>
          </p:cNvGraphicFramePr>
          <p:nvPr/>
        </p:nvGraphicFramePr>
        <p:xfrm>
          <a:off x="176525" y="787071"/>
          <a:ext cx="11838950" cy="5479632"/>
        </p:xfrm>
        <a:graphic>
          <a:graphicData uri="http://schemas.openxmlformats.org/drawingml/2006/table">
            <a:tbl>
              <a:tblPr/>
              <a:tblGrid>
                <a:gridCol w="2367790">
                  <a:extLst>
                    <a:ext uri="{9D8B030D-6E8A-4147-A177-3AD203B41FA5}">
                      <a16:colId xmlns:a16="http://schemas.microsoft.com/office/drawing/2014/main" val="1915489427"/>
                    </a:ext>
                  </a:extLst>
                </a:gridCol>
                <a:gridCol w="2367790">
                  <a:extLst>
                    <a:ext uri="{9D8B030D-6E8A-4147-A177-3AD203B41FA5}">
                      <a16:colId xmlns:a16="http://schemas.microsoft.com/office/drawing/2014/main" val="3648122560"/>
                    </a:ext>
                  </a:extLst>
                </a:gridCol>
                <a:gridCol w="2367790">
                  <a:extLst>
                    <a:ext uri="{9D8B030D-6E8A-4147-A177-3AD203B41FA5}">
                      <a16:colId xmlns:a16="http://schemas.microsoft.com/office/drawing/2014/main" val="489068831"/>
                    </a:ext>
                  </a:extLst>
                </a:gridCol>
                <a:gridCol w="2367790">
                  <a:extLst>
                    <a:ext uri="{9D8B030D-6E8A-4147-A177-3AD203B41FA5}">
                      <a16:colId xmlns:a16="http://schemas.microsoft.com/office/drawing/2014/main" val="1821452548"/>
                    </a:ext>
                  </a:extLst>
                </a:gridCol>
                <a:gridCol w="2367790">
                  <a:extLst>
                    <a:ext uri="{9D8B030D-6E8A-4147-A177-3AD203B41FA5}">
                      <a16:colId xmlns:a16="http://schemas.microsoft.com/office/drawing/2014/main" val="1649091000"/>
                    </a:ext>
                  </a:extLst>
                </a:gridCol>
              </a:tblGrid>
              <a:tr h="187934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List your main partners, suppliers, and alliances that help you operate and reach your goals.</a:t>
                      </a:r>
                    </a:p>
                  </a:txBody>
                  <a:tcPr marL="52893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Outline the critical operational tasks, services, or production activities essential to your business model.</a:t>
                      </a:r>
                    </a:p>
                  </a:txBody>
                  <a:tcPr marL="52893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Describe the unique benefits and solutions that your business offers your customers to solve their problems or satisfy their needs.</a:t>
                      </a:r>
                    </a:p>
                  </a:txBody>
                  <a:tcPr marL="52893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8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Detail how you interact with customers through personal assistance, automated services, or community engagement.</a:t>
                      </a:r>
                    </a:p>
                  </a:txBody>
                  <a:tcPr marL="52893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Segment your customers based on their needs, behaviors, and other traits that affect how they value your products or services.</a:t>
                      </a:r>
                    </a:p>
                  </a:txBody>
                  <a:tcPr marL="52893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284179"/>
                  </a:ext>
                </a:extLst>
              </a:tr>
              <a:tr h="18001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Specify the physical, intellectual, human, and financial resources your business model relies on.</a:t>
                      </a:r>
                    </a:p>
                  </a:txBody>
                  <a:tcPr marL="52893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Identify the channels through which you engage with customers and disseminate your value proposition, such as websites, retail stores, or direct sales.</a:t>
                      </a:r>
                    </a:p>
                  </a:txBody>
                  <a:tcPr marL="52893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72348578"/>
                  </a:ext>
                </a:extLst>
              </a:tr>
              <a:tr h="180014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List the main costs involved in operating your business, distinguishing between fixed and variable costs.</a:t>
                      </a:r>
                    </a:p>
                  </a:txBody>
                  <a:tcPr marL="52893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8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Specify how you earn revenue through each customer segment, detailing the pricing mechanisms, subscription models, or sales transactions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</a:p>
                  </a:txBody>
                  <a:tcPr marL="52893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382130"/>
                  </a:ext>
                </a:extLst>
              </a:tr>
            </a:tbl>
          </a:graphicData>
        </a:graphic>
      </p:graphicFrame>
      <p:pic>
        <p:nvPicPr>
          <p:cNvPr id="3" name="Graphic 2" descr="Handshake outline">
            <a:extLst>
              <a:ext uri="{FF2B5EF4-FFF2-40B4-BE49-F238E27FC236}">
                <a16:creationId xmlns:a16="http://schemas.microsoft.com/office/drawing/2014/main" id="{ADB852F3-F2C5-EE34-5779-8234A18CE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77078" y="787071"/>
            <a:ext cx="523875" cy="523875"/>
          </a:xfrm>
          <a:prstGeom prst="rect">
            <a:avLst/>
          </a:prstGeom>
        </p:spPr>
      </p:pic>
      <p:pic>
        <p:nvPicPr>
          <p:cNvPr id="4" name="Graphic 4" descr="Playbook outline">
            <a:extLst>
              <a:ext uri="{FF2B5EF4-FFF2-40B4-BE49-F238E27FC236}">
                <a16:creationId xmlns:a16="http://schemas.microsoft.com/office/drawing/2014/main" id="{690D376B-16BA-D623-EA99-BCAE8FBB61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8889" y="768765"/>
            <a:ext cx="590550" cy="590550"/>
          </a:xfrm>
          <a:prstGeom prst="rect">
            <a:avLst/>
          </a:prstGeom>
        </p:spPr>
      </p:pic>
      <p:pic>
        <p:nvPicPr>
          <p:cNvPr id="5" name="Graphic 6" descr="Circular flowchart outline">
            <a:extLst>
              <a:ext uri="{FF2B5EF4-FFF2-40B4-BE49-F238E27FC236}">
                <a16:creationId xmlns:a16="http://schemas.microsoft.com/office/drawing/2014/main" id="{74E5F9A9-FCA6-B6D2-FA9A-C66711465A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16926" y="2618365"/>
            <a:ext cx="542925" cy="542925"/>
          </a:xfrm>
          <a:prstGeom prst="rect">
            <a:avLst/>
          </a:prstGeom>
        </p:spPr>
      </p:pic>
      <p:pic>
        <p:nvPicPr>
          <p:cNvPr id="6" name="Graphic 8" descr="Clipboard Checked outline">
            <a:extLst>
              <a:ext uri="{FF2B5EF4-FFF2-40B4-BE49-F238E27FC236}">
                <a16:creationId xmlns:a16="http://schemas.microsoft.com/office/drawing/2014/main" id="{53400540-DBFB-CC30-16E6-D00A9B331F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66286" y="816893"/>
            <a:ext cx="533400" cy="533400"/>
          </a:xfrm>
          <a:prstGeom prst="rect">
            <a:avLst/>
          </a:prstGeom>
        </p:spPr>
      </p:pic>
      <p:pic>
        <p:nvPicPr>
          <p:cNvPr id="7" name="Graphic 12" descr="Target Audience outline">
            <a:extLst>
              <a:ext uri="{FF2B5EF4-FFF2-40B4-BE49-F238E27FC236}">
                <a16:creationId xmlns:a16="http://schemas.microsoft.com/office/drawing/2014/main" id="{2BCCAAA9-79B3-0622-F5D1-72CD0917B95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58192" y="808756"/>
            <a:ext cx="533400" cy="533400"/>
          </a:xfrm>
          <a:prstGeom prst="rect">
            <a:avLst/>
          </a:prstGeom>
        </p:spPr>
      </p:pic>
      <p:pic>
        <p:nvPicPr>
          <p:cNvPr id="8" name="Graphic 14" descr="Puzzle pieces outline">
            <a:extLst>
              <a:ext uri="{FF2B5EF4-FFF2-40B4-BE49-F238E27FC236}">
                <a16:creationId xmlns:a16="http://schemas.microsoft.com/office/drawing/2014/main" id="{A0A4DA2F-BABE-488E-714B-DE5E2DBFD3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425721" y="819077"/>
            <a:ext cx="571500" cy="571500"/>
          </a:xfrm>
          <a:prstGeom prst="rect">
            <a:avLst/>
          </a:prstGeom>
        </p:spPr>
      </p:pic>
      <p:pic>
        <p:nvPicPr>
          <p:cNvPr id="9" name="Graphic 16" descr="Train outline">
            <a:extLst>
              <a:ext uri="{FF2B5EF4-FFF2-40B4-BE49-F238E27FC236}">
                <a16:creationId xmlns:a16="http://schemas.microsoft.com/office/drawing/2014/main" id="{80BE4445-6F58-36BA-982F-DDEECBFA120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336728" y="2725432"/>
            <a:ext cx="356501" cy="356501"/>
          </a:xfrm>
          <a:prstGeom prst="rect">
            <a:avLst/>
          </a:prstGeom>
        </p:spPr>
      </p:pic>
      <p:pic>
        <p:nvPicPr>
          <p:cNvPr id="10" name="Graphic 18" descr="Money outline">
            <a:extLst>
              <a:ext uri="{FF2B5EF4-FFF2-40B4-BE49-F238E27FC236}">
                <a16:creationId xmlns:a16="http://schemas.microsoft.com/office/drawing/2014/main" id="{586791F5-5AA7-A6B4-9998-AC42AF088B3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179260" y="4502193"/>
            <a:ext cx="600075" cy="600075"/>
          </a:xfrm>
          <a:prstGeom prst="rect">
            <a:avLst/>
          </a:prstGeom>
        </p:spPr>
      </p:pic>
      <p:pic>
        <p:nvPicPr>
          <p:cNvPr id="14" name="Graphic 20" descr="Register outline">
            <a:extLst>
              <a:ext uri="{FF2B5EF4-FFF2-40B4-BE49-F238E27FC236}">
                <a16:creationId xmlns:a16="http://schemas.microsoft.com/office/drawing/2014/main" id="{FC25E4C9-8AE4-13C8-51F6-E2863B91309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425721" y="4568264"/>
            <a:ext cx="561975" cy="5619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3079583-8875-613F-47C8-0E2759D9744D}"/>
              </a:ext>
            </a:extLst>
          </p:cNvPr>
          <p:cNvSpPr txBox="1"/>
          <p:nvPr/>
        </p:nvSpPr>
        <p:spPr>
          <a:xfrm>
            <a:off x="185776" y="819077"/>
            <a:ext cx="18366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KEY PARTNERSHIPS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0752DE-1E62-1962-41B9-97D53883573D}"/>
              </a:ext>
            </a:extLst>
          </p:cNvPr>
          <p:cNvSpPr txBox="1"/>
          <p:nvPr/>
        </p:nvSpPr>
        <p:spPr>
          <a:xfrm>
            <a:off x="2610490" y="846955"/>
            <a:ext cx="18366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KEY ACTIVITIES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20A81C-415E-E37E-8119-39380397CC8A}"/>
              </a:ext>
            </a:extLst>
          </p:cNvPr>
          <p:cNvSpPr txBox="1"/>
          <p:nvPr/>
        </p:nvSpPr>
        <p:spPr>
          <a:xfrm>
            <a:off x="4983663" y="818180"/>
            <a:ext cx="18366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VALUE PROPOSITIONS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69D977-A5F2-FD13-94CB-67F55E7C654F}"/>
              </a:ext>
            </a:extLst>
          </p:cNvPr>
          <p:cNvSpPr txBox="1"/>
          <p:nvPr/>
        </p:nvSpPr>
        <p:spPr>
          <a:xfrm>
            <a:off x="7264374" y="770430"/>
            <a:ext cx="18366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CUSTOMER RELATIONSHIPS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CB7128-C644-FDB3-C1DB-40102AD9D885}"/>
              </a:ext>
            </a:extLst>
          </p:cNvPr>
          <p:cNvSpPr txBox="1"/>
          <p:nvPr/>
        </p:nvSpPr>
        <p:spPr>
          <a:xfrm>
            <a:off x="2580279" y="2730783"/>
            <a:ext cx="18366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KEY RESOURCES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2DA54E-FF61-ED49-6FFB-213BBC380507}"/>
              </a:ext>
            </a:extLst>
          </p:cNvPr>
          <p:cNvSpPr txBox="1"/>
          <p:nvPr/>
        </p:nvSpPr>
        <p:spPr>
          <a:xfrm>
            <a:off x="7308630" y="2687102"/>
            <a:ext cx="18366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CHANNELS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0205F3-47EA-059C-564D-F32DA5244AF6}"/>
              </a:ext>
            </a:extLst>
          </p:cNvPr>
          <p:cNvSpPr txBox="1"/>
          <p:nvPr/>
        </p:nvSpPr>
        <p:spPr>
          <a:xfrm>
            <a:off x="249968" y="4508832"/>
            <a:ext cx="18366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COST STRUCTURE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4173F8-18A4-53EE-FB23-E24DC8B6F1CA}"/>
              </a:ext>
            </a:extLst>
          </p:cNvPr>
          <p:cNvSpPr txBox="1"/>
          <p:nvPr/>
        </p:nvSpPr>
        <p:spPr>
          <a:xfrm>
            <a:off x="4983054" y="4541474"/>
            <a:ext cx="18366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REVENUE STREAM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98109D1-A9D7-2E92-D916-9409098901CE}"/>
              </a:ext>
            </a:extLst>
          </p:cNvPr>
          <p:cNvSpPr txBox="1"/>
          <p:nvPr/>
        </p:nvSpPr>
        <p:spPr>
          <a:xfrm>
            <a:off x="9679763" y="831049"/>
            <a:ext cx="18366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CUSTOMER SEGMENTS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0C79D4-7ECA-FE9C-F7D3-FE8CCCE746CD}"/>
              </a:ext>
            </a:extLst>
          </p:cNvPr>
          <p:cNvSpPr txBox="1"/>
          <p:nvPr/>
        </p:nvSpPr>
        <p:spPr>
          <a:xfrm>
            <a:off x="202926" y="178691"/>
            <a:ext cx="4588115" cy="545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Arial" panose="020B0604020202020204" pitchFamily="34" charset="0"/>
              </a:rPr>
              <a:t>Business Model Canvas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8BFA2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82046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>
            <a:lumMod val="20000"/>
            <a:lumOff val="80000"/>
          </a:schemeClr>
        </a:solidFill>
      </a:spPr>
      <a:bodyPr rtlCol="0" anchor="ctr"/>
      <a:lstStyle>
        <a:defPPr algn="l">
          <a:buFont typeface="Arial" panose="020B0604020202020204" pitchFamily="34" charset="0"/>
          <a:buChar char="•"/>
          <a:defRPr sz="1000" b="1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</Words>
  <Application>Microsoft Macintosh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Avenir Book</vt:lpstr>
      <vt:lpstr>Century Gothic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Erickson</dc:creator>
  <cp:lastModifiedBy>Robert Erickson</cp:lastModifiedBy>
  <cp:revision>1</cp:revision>
  <dcterms:created xsi:type="dcterms:W3CDTF">2024-12-08T03:37:01Z</dcterms:created>
  <dcterms:modified xsi:type="dcterms:W3CDTF">2024-12-08T03:37:59Z</dcterms:modified>
</cp:coreProperties>
</file>